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handoutMasterIdLst>
    <p:handoutMasterId r:id="rId68"/>
  </p:handoutMasterIdLst>
  <p:sldIdLst>
    <p:sldId id="292" r:id="rId5"/>
    <p:sldId id="339" r:id="rId6"/>
    <p:sldId id="276" r:id="rId7"/>
    <p:sldId id="277" r:id="rId8"/>
    <p:sldId id="296" r:id="rId9"/>
    <p:sldId id="297" r:id="rId10"/>
    <p:sldId id="298" r:id="rId11"/>
    <p:sldId id="299" r:id="rId12"/>
    <p:sldId id="308" r:id="rId13"/>
    <p:sldId id="300" r:id="rId14"/>
    <p:sldId id="301" r:id="rId15"/>
    <p:sldId id="303" r:id="rId16"/>
    <p:sldId id="365" r:id="rId17"/>
    <p:sldId id="307" r:id="rId18"/>
    <p:sldId id="305" r:id="rId19"/>
    <p:sldId id="310" r:id="rId20"/>
    <p:sldId id="316" r:id="rId21"/>
    <p:sldId id="317" r:id="rId22"/>
    <p:sldId id="318" r:id="rId23"/>
    <p:sldId id="325" r:id="rId24"/>
    <p:sldId id="319" r:id="rId25"/>
    <p:sldId id="320" r:id="rId26"/>
    <p:sldId id="321" r:id="rId27"/>
    <p:sldId id="324" r:id="rId28"/>
    <p:sldId id="322" r:id="rId29"/>
    <p:sldId id="323" r:id="rId30"/>
    <p:sldId id="309" r:id="rId31"/>
    <p:sldId id="327" r:id="rId32"/>
    <p:sldId id="336" r:id="rId33"/>
    <p:sldId id="328" r:id="rId34"/>
    <p:sldId id="329" r:id="rId35"/>
    <p:sldId id="330" r:id="rId36"/>
    <p:sldId id="337" r:id="rId37"/>
    <p:sldId id="331" r:id="rId38"/>
    <p:sldId id="332" r:id="rId39"/>
    <p:sldId id="333" r:id="rId40"/>
    <p:sldId id="334" r:id="rId41"/>
    <p:sldId id="335" r:id="rId42"/>
    <p:sldId id="312" r:id="rId43"/>
    <p:sldId id="315" r:id="rId44"/>
    <p:sldId id="355" r:id="rId45"/>
    <p:sldId id="345" r:id="rId46"/>
    <p:sldId id="344" r:id="rId47"/>
    <p:sldId id="356" r:id="rId48"/>
    <p:sldId id="348" r:id="rId49"/>
    <p:sldId id="349" r:id="rId50"/>
    <p:sldId id="350" r:id="rId51"/>
    <p:sldId id="351" r:id="rId52"/>
    <p:sldId id="352" r:id="rId53"/>
    <p:sldId id="357" r:id="rId54"/>
    <p:sldId id="358" r:id="rId55"/>
    <p:sldId id="342" r:id="rId56"/>
    <p:sldId id="359" r:id="rId57"/>
    <p:sldId id="360" r:id="rId58"/>
    <p:sldId id="361" r:id="rId59"/>
    <p:sldId id="363" r:id="rId60"/>
    <p:sldId id="343" r:id="rId61"/>
    <p:sldId id="364" r:id="rId62"/>
    <p:sldId id="340" r:id="rId63"/>
    <p:sldId id="313" r:id="rId64"/>
    <p:sldId id="281" r:id="rId65"/>
    <p:sldId id="289"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nvpvDhZWkZcyFuEAzG5JA==" hashData="jF+yOGXjJeMhVn6lmwlTQdKO1lgsCXjIW++u/OIwdwWfMvgVb3NVxdXobh/UuAsXspoF6hQ76oR7hPZDcnZjGA=="/>
  <p:extLst>
    <p:ext uri="{521415D9-36F7-43E2-AB2F-B90AF26B5E84}">
      <p14:sectionLst xmlns:p14="http://schemas.microsoft.com/office/powerpoint/2010/main">
        <p14:section name="Cover" id="{7A4D1A2E-9380-4810-AE69-E8DEC0EDFDB3}">
          <p14:sldIdLst>
            <p14:sldId id="292"/>
            <p14:sldId id="339"/>
          </p14:sldIdLst>
        </p14:section>
        <p14:section name="Introduction" id="{A25DCEF7-37B6-4D5B-A53B-3553B5C1A48B}">
          <p14:sldIdLst>
            <p14:sldId id="276"/>
            <p14:sldId id="277"/>
            <p14:sldId id="296"/>
            <p14:sldId id="297"/>
            <p14:sldId id="298"/>
            <p14:sldId id="299"/>
            <p14:sldId id="308"/>
            <p14:sldId id="300"/>
          </p14:sldIdLst>
        </p14:section>
        <p14:section name="Related Works" id="{2EFE89FF-97DD-48CA-B08E-DCEBBE2069AF}">
          <p14:sldIdLst>
            <p14:sldId id="301"/>
            <p14:sldId id="303"/>
            <p14:sldId id="365"/>
          </p14:sldIdLst>
        </p14:section>
        <p14:section name="Scopes" id="{38F1F0E5-C44F-49C6-AF9E-318758FC1392}">
          <p14:sldIdLst>
            <p14:sldId id="307"/>
          </p14:sldIdLst>
        </p14:section>
        <p14:section name="System Requirements" id="{BABC6604-692C-440C-9E11-8B1C851891CB}">
          <p14:sldIdLst>
            <p14:sldId id="305"/>
            <p14:sldId id="310"/>
            <p14:sldId id="316"/>
            <p14:sldId id="317"/>
            <p14:sldId id="318"/>
            <p14:sldId id="325"/>
            <p14:sldId id="319"/>
            <p14:sldId id="320"/>
            <p14:sldId id="321"/>
            <p14:sldId id="324"/>
            <p14:sldId id="322"/>
            <p14:sldId id="323"/>
            <p14:sldId id="309"/>
            <p14:sldId id="327"/>
            <p14:sldId id="336"/>
            <p14:sldId id="328"/>
            <p14:sldId id="329"/>
            <p14:sldId id="330"/>
            <p14:sldId id="337"/>
            <p14:sldId id="331"/>
            <p14:sldId id="332"/>
            <p14:sldId id="333"/>
            <p14:sldId id="334"/>
            <p14:sldId id="335"/>
            <p14:sldId id="312"/>
          </p14:sldIdLst>
        </p14:section>
        <p14:section name="Software Analysis and Design" id="{FF935811-8A66-4D7F-9FEE-8FDD8921D929}">
          <p14:sldIdLst>
            <p14:sldId id="315"/>
            <p14:sldId id="355"/>
            <p14:sldId id="345"/>
            <p14:sldId id="344"/>
            <p14:sldId id="356"/>
            <p14:sldId id="348"/>
            <p14:sldId id="349"/>
            <p14:sldId id="350"/>
            <p14:sldId id="351"/>
            <p14:sldId id="352"/>
            <p14:sldId id="357"/>
            <p14:sldId id="358"/>
          </p14:sldIdLst>
        </p14:section>
        <p14:section name="Methodology and Technologies" id="{43CE085A-3E2D-4080-AAC3-558F1A840116}">
          <p14:sldIdLst>
            <p14:sldId id="342"/>
            <p14:sldId id="359"/>
            <p14:sldId id="360"/>
            <p14:sldId id="361"/>
            <p14:sldId id="363"/>
          </p14:sldIdLst>
        </p14:section>
        <p14:section name="Videos" id="{856CA56B-27A1-425B-9129-9FABC16F72EB}">
          <p14:sldIdLst>
            <p14:sldId id="343"/>
            <p14:sldId id="364"/>
          </p14:sldIdLst>
        </p14:section>
        <p14:section name="Challenges" id="{8829797B-ADA1-4BC7-A5B3-85BA44253C4D}">
          <p14:sldIdLst>
            <p14:sldId id="340"/>
          </p14:sldIdLst>
        </p14:section>
        <p14:section name="Future Visions" id="{DB7EA2AE-CAF5-4255-BF1D-FC8AE78D03AC}">
          <p14:sldIdLst>
            <p14:sldId id="313"/>
          </p14:sldIdLst>
        </p14:section>
        <p14:section name="Thank" id="{938D4D38-F5C4-42A3-9656-C8968F19914D}">
          <p14:sldIdLst>
            <p14:sldId id="281"/>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8" autoAdjust="0"/>
    <p:restoredTop sz="76006" autoAdjust="0"/>
  </p:normalViewPr>
  <p:slideViewPr>
    <p:cSldViewPr snapToGrid="0" showGuides="1">
      <p:cViewPr varScale="1">
        <p:scale>
          <a:sx n="86" d="100"/>
          <a:sy n="86" d="100"/>
        </p:scale>
        <p:origin x="642"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8432"/>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21-Jun-23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b="0" i="0" dirty="0">
                <a:solidFill>
                  <a:srgbClr val="FFFFFF"/>
                </a:solidFill>
                <a:effectLst/>
                <a:latin typeface="Segoe UI Historic" panose="020B0502040204020203" pitchFamily="34" charset="0"/>
              </a:rPr>
              <a:t>بسم الله الرحمن الرحيم والصلاة والسلام على الرسول الأمين محمد خاتم الأنبياء والمرسلين</a:t>
            </a:r>
            <a:br>
              <a:rPr lang="ar-SA" b="0" i="0" dirty="0">
                <a:solidFill>
                  <a:srgbClr val="FFFFFF"/>
                </a:solidFill>
                <a:effectLst/>
                <a:latin typeface="Segoe UI Historic" panose="020B0502040204020203" pitchFamily="34" charset="0"/>
              </a:rPr>
            </a:br>
            <a:r>
              <a:rPr lang="ar-SA" b="0" i="0" dirty="0">
                <a:solidFill>
                  <a:srgbClr val="FFFFFF"/>
                </a:solidFill>
                <a:effectLst/>
                <a:latin typeface="Segoe UI Historic" panose="020B0502040204020203" pitchFamily="34" charset="0"/>
              </a:rPr>
              <a:t>أهلًا وسهلًا بالحضور الكريم .. </a:t>
            </a:r>
            <a:endParaRPr lang="en-US" b="0" i="0" dirty="0">
              <a:solidFill>
                <a:srgbClr val="FFFFFF"/>
              </a:solidFill>
              <a:effectLst/>
              <a:latin typeface="Segoe UI Historic" panose="020B0502040204020203" pitchFamily="34" charset="0"/>
            </a:endParaRPr>
          </a:p>
          <a:p>
            <a:pPr algn="r"/>
            <a:r>
              <a:rPr lang="ar-SA" b="0" i="0" dirty="0">
                <a:solidFill>
                  <a:srgbClr val="FFFFFF"/>
                </a:solidFill>
                <a:effectLst/>
                <a:latin typeface="Segoe UI Historic" panose="020B0502040204020203" pitchFamily="34" charset="0"/>
              </a:rPr>
              <a:t>اهلا وسهلا بممثل جامعة فلسطين التقنية – خضوري في اتحاد الجامعات العربية الدكتور معتمد خطيب .. </a:t>
            </a:r>
            <a:endParaRPr lang="en-US" b="0" i="0" dirty="0">
              <a:solidFill>
                <a:srgbClr val="FFFFFF"/>
              </a:solidFill>
              <a:effectLst/>
              <a:latin typeface="Segoe UI Historic" panose="020B0502040204020203" pitchFamily="34" charset="0"/>
            </a:endParaRPr>
          </a:p>
          <a:p>
            <a:pPr algn="r"/>
            <a:r>
              <a:rPr lang="ar-SA" b="0" i="0" dirty="0">
                <a:solidFill>
                  <a:srgbClr val="FFFFFF"/>
                </a:solidFill>
                <a:effectLst/>
                <a:latin typeface="Segoe UI Historic" panose="020B0502040204020203" pitchFamily="34" charset="0"/>
              </a:rPr>
              <a:t>اهلا وسهلا بلجنة المناقشة الدكتور نائل سلمان والدكتور يزيد سليط .. </a:t>
            </a:r>
            <a:endParaRPr lang="en-US" b="0" i="0" dirty="0">
              <a:solidFill>
                <a:srgbClr val="FFFFFF"/>
              </a:solidFill>
              <a:effectLst/>
              <a:latin typeface="Segoe UI Historic" panose="020B0502040204020203" pitchFamily="34" charset="0"/>
            </a:endParaRPr>
          </a:p>
          <a:p>
            <a:pPr algn="r"/>
            <a:r>
              <a:rPr lang="ar-SA" b="0" i="0" dirty="0">
                <a:solidFill>
                  <a:srgbClr val="FFFFFF"/>
                </a:solidFill>
                <a:effectLst/>
                <a:latin typeface="Segoe UI Historic" panose="020B0502040204020203" pitchFamily="34" charset="0"/>
              </a:rPr>
              <a:t>اهلا وسهلا بمشرف هذا المشروع الدكتور محمد خليل ..</a:t>
            </a:r>
            <a:br>
              <a:rPr lang="ar-SA" b="0" i="0" dirty="0">
                <a:solidFill>
                  <a:srgbClr val="FFFFFF"/>
                </a:solidFill>
                <a:effectLst/>
                <a:latin typeface="Segoe UI Historic" panose="020B0502040204020203" pitchFamily="34" charset="0"/>
              </a:rPr>
            </a:br>
            <a:r>
              <a:rPr lang="ar-SA" b="0" i="0" dirty="0">
                <a:solidFill>
                  <a:srgbClr val="FFFFFF"/>
                </a:solidFill>
                <a:effectLst/>
                <a:latin typeface="Segoe UI Historic" panose="020B0502040204020203" pitchFamily="34" charset="0"/>
              </a:rPr>
              <a:t>ها أنا أقف اليوم على عتبات التخرج، أقف لأحصد زرع أربع سنوات رويته بالاتكال على المعين، فالحمدلله رب العالمين. </a:t>
            </a:r>
            <a:br>
              <a:rPr lang="ar-SA" b="0" i="0" dirty="0">
                <a:solidFill>
                  <a:srgbClr val="FFFFFF"/>
                </a:solidFill>
                <a:effectLst/>
                <a:latin typeface="Segoe UI Historic" panose="020B0502040204020203" pitchFamily="34" charset="0"/>
              </a:rPr>
            </a:br>
            <a:r>
              <a:rPr lang="ar-SA" b="0" i="0" dirty="0">
                <a:solidFill>
                  <a:srgbClr val="FFFFFF"/>
                </a:solidFill>
                <a:effectLst/>
                <a:latin typeface="Segoe UI Historic" panose="020B0502040204020203" pitchFamily="34" charset="0"/>
              </a:rPr>
              <a:t>أسألُ الله أن يمنحني التوفيق والسداد في مناقشة وعرض المشروع وأن ينال إعجابكم واستحسانكم.</a:t>
            </a:r>
            <a:br>
              <a:rPr lang="ar-SA" b="0" i="0" dirty="0">
                <a:solidFill>
                  <a:srgbClr val="FFFFFF"/>
                </a:solidFill>
                <a:effectLst/>
                <a:latin typeface="Segoe UI Historic" panose="020B0502040204020203" pitchFamily="34" charset="0"/>
              </a:rPr>
            </a:br>
            <a:br>
              <a:rPr lang="ar-SA" b="0" i="0" dirty="0">
                <a:solidFill>
                  <a:srgbClr val="FFFFFF"/>
                </a:solidFill>
                <a:effectLst/>
                <a:latin typeface="Segoe UI Historic" panose="020B0502040204020203" pitchFamily="34" charset="0"/>
              </a:rPr>
            </a:br>
            <a:r>
              <a:rPr lang="ar-SA" b="0" i="0" dirty="0">
                <a:solidFill>
                  <a:srgbClr val="FFFFFF"/>
                </a:solidFill>
                <a:effectLst/>
                <a:latin typeface="Segoe UI Historic" panose="020B0502040204020203" pitchFamily="34" charset="0"/>
              </a:rPr>
              <a:t>سأستعرض لكم اليوم فكرة مشروعي التخرج بعنوان ...... يعني بناء وتطوير نظام عملية التبادل الطلابي </a:t>
            </a:r>
            <a:br>
              <a:rPr lang="ar-SA" b="0" i="0" dirty="0">
                <a:solidFill>
                  <a:srgbClr val="FFFFFF"/>
                </a:solidFill>
                <a:effectLst/>
                <a:latin typeface="Segoe UI Historic" panose="020B0502040204020203" pitchFamily="34" charset="0"/>
              </a:rPr>
            </a:br>
            <a:r>
              <a:rPr lang="ar-SA" b="0" i="0" dirty="0">
                <a:solidFill>
                  <a:srgbClr val="FFFFFF"/>
                </a:solidFill>
                <a:effectLst/>
                <a:latin typeface="Segoe UI Historic" panose="020B0502040204020203" pitchFamily="34" charset="0"/>
              </a:rPr>
              <a:t>عملية التبادل الطلابي تعد من اهم الأنشطة يلي </a:t>
            </a:r>
            <a:r>
              <a:rPr lang="ar-SA" b="0" i="0" dirty="0" err="1">
                <a:solidFill>
                  <a:srgbClr val="FFFFFF"/>
                </a:solidFill>
                <a:effectLst/>
                <a:latin typeface="Segoe UI Historic" panose="020B0502040204020203" pitchFamily="34" charset="0"/>
              </a:rPr>
              <a:t>بتصير</a:t>
            </a:r>
            <a:r>
              <a:rPr lang="ar-SA" b="0" i="0" dirty="0">
                <a:solidFill>
                  <a:srgbClr val="FFFFFF"/>
                </a:solidFill>
                <a:effectLst/>
                <a:latin typeface="Segoe UI Historic" panose="020B0502040204020203" pitchFamily="34" charset="0"/>
              </a:rPr>
              <a:t> بالجامعات وهي بالمختصر ان يقوم طالب معين بالدراسة في جامعة غير جامعته في الخارج ممكن لمدة شهر او فصل او اكثر</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67479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158848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err="1"/>
              <a:t>هدول</a:t>
            </a:r>
            <a:r>
              <a:rPr lang="ar-SA" dirty="0"/>
              <a:t> المشروعين من اقرب المشاريع اللي فيهم جزئية تقديم الطلبة على المنح ولكن لم تحل المشاكل التي تم ذكرها سابقا.</a:t>
            </a:r>
            <a:br>
              <a:rPr lang="ar-SA" dirty="0"/>
            </a:br>
            <a:br>
              <a:rPr lang="ar-SA" dirty="0"/>
            </a:br>
            <a:r>
              <a:rPr lang="ar-SA" dirty="0"/>
              <a:t>اما مشروعنا فيقوم بحل تلك المشاكل ومقارنةَ مع هذه المشاريع فالطرح يلي احنا طرحناه فش اله منافس </a:t>
            </a:r>
            <a:r>
              <a:rPr lang="ar-SA" dirty="0" err="1"/>
              <a:t>لانه</a:t>
            </a:r>
            <a:r>
              <a:rPr lang="ar-SA" dirty="0"/>
              <a:t> احنا قمنا باستكمال وتطوير نظام قائم ومعمول فيه باتحاد الجامعات العربية  ومشروعنا متوافق كليا معه.</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47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err="1"/>
              <a:t>بناءا</a:t>
            </a:r>
            <a:r>
              <a:rPr lang="ar-SA" dirty="0"/>
              <a:t> على ما تم ذكره وبعد عملية التحليل تبين انه المستفيدين من هذا النظام وكما هو واضح هم ممثل وطلبة الجامعة</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401891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404987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118916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2624426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19</a:t>
            </a:fld>
            <a:endParaRPr lang="zh-CN" altLang="en-US"/>
          </a:p>
        </p:txBody>
      </p:sp>
    </p:spTree>
    <p:extLst>
      <p:ext uri="{BB962C8B-B14F-4D97-AF65-F5344CB8AC3E}">
        <p14:creationId xmlns:p14="http://schemas.microsoft.com/office/powerpoint/2010/main" val="1180749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314339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23052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22</a:t>
            </a:fld>
            <a:endParaRPr lang="zh-CN" altLang="en-US"/>
          </a:p>
        </p:txBody>
      </p:sp>
    </p:spTree>
    <p:extLst>
      <p:ext uri="{BB962C8B-B14F-4D97-AF65-F5344CB8AC3E}">
        <p14:creationId xmlns:p14="http://schemas.microsoft.com/office/powerpoint/2010/main" val="49163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أهم النقاط التي سيتم شرحها من خلال هذا العرض</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397284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23</a:t>
            </a:fld>
            <a:endParaRPr lang="zh-CN" altLang="en-US"/>
          </a:p>
        </p:txBody>
      </p:sp>
    </p:spTree>
    <p:extLst>
      <p:ext uri="{BB962C8B-B14F-4D97-AF65-F5344CB8AC3E}">
        <p14:creationId xmlns:p14="http://schemas.microsoft.com/office/powerpoint/2010/main" val="279034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24</a:t>
            </a:fld>
            <a:endParaRPr lang="zh-CN" altLang="en-US"/>
          </a:p>
        </p:txBody>
      </p:sp>
    </p:spTree>
    <p:extLst>
      <p:ext uri="{BB962C8B-B14F-4D97-AF65-F5344CB8AC3E}">
        <p14:creationId xmlns:p14="http://schemas.microsoft.com/office/powerpoint/2010/main" val="2850456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4213552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123105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13007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28</a:t>
            </a:fld>
            <a:endParaRPr lang="zh-CN" altLang="en-US"/>
          </a:p>
        </p:txBody>
      </p:sp>
    </p:spTree>
    <p:extLst>
      <p:ext uri="{BB962C8B-B14F-4D97-AF65-F5344CB8AC3E}">
        <p14:creationId xmlns:p14="http://schemas.microsoft.com/office/powerpoint/2010/main" val="65143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29</a:t>
            </a:fld>
            <a:endParaRPr lang="zh-CN" altLang="en-US"/>
          </a:p>
        </p:txBody>
      </p:sp>
    </p:spTree>
    <p:extLst>
      <p:ext uri="{BB962C8B-B14F-4D97-AF65-F5344CB8AC3E}">
        <p14:creationId xmlns:p14="http://schemas.microsoft.com/office/powerpoint/2010/main" val="214978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30</a:t>
            </a:fld>
            <a:endParaRPr lang="zh-CN" altLang="en-US"/>
          </a:p>
        </p:txBody>
      </p:sp>
    </p:spTree>
    <p:extLst>
      <p:ext uri="{BB962C8B-B14F-4D97-AF65-F5344CB8AC3E}">
        <p14:creationId xmlns:p14="http://schemas.microsoft.com/office/powerpoint/2010/main" val="4247991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31</a:t>
            </a:fld>
            <a:endParaRPr lang="zh-CN" altLang="en-US"/>
          </a:p>
        </p:txBody>
      </p:sp>
    </p:spTree>
    <p:extLst>
      <p:ext uri="{BB962C8B-B14F-4D97-AF65-F5344CB8AC3E}">
        <p14:creationId xmlns:p14="http://schemas.microsoft.com/office/powerpoint/2010/main" val="139108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32</a:t>
            </a:fld>
            <a:endParaRPr lang="zh-CN" altLang="en-US"/>
          </a:p>
        </p:txBody>
      </p:sp>
    </p:spTree>
    <p:extLst>
      <p:ext uri="{BB962C8B-B14F-4D97-AF65-F5344CB8AC3E}">
        <p14:creationId xmlns:p14="http://schemas.microsoft.com/office/powerpoint/2010/main" val="371844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جامعة فلسطين التقنية – خضوري هي من الجامعات المشاركة في اتحاد الجامعات العربية وتكون ضمن اللقاء السنوي الذي يتم عقده من خلال اتحاد الجامعات العربية في الأردن .. بتبادل ممثلو الجامعات المنح في هذا اللقاء ولكن بتم هاد الاشي بشكل ورقي قديم.</a:t>
            </a:r>
            <a:br>
              <a:rPr lang="ar-SA" dirty="0"/>
            </a:br>
            <a:br>
              <a:rPr lang="ar-SA" dirty="0"/>
            </a:br>
            <a:r>
              <a:rPr lang="ar-SA" dirty="0"/>
              <a:t>بعد عودة كل ممثل جامعة الى جامعته يقوم بالإعلان عن المنح التي حصل عليها لفتح الفرص للطلبة للتسجيل فيها ومن ثم اختيار الطالب المناسب لهذه المنحة </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960472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33</a:t>
            </a:fld>
            <a:endParaRPr lang="zh-CN" altLang="en-US"/>
          </a:p>
        </p:txBody>
      </p:sp>
    </p:spTree>
    <p:extLst>
      <p:ext uri="{BB962C8B-B14F-4D97-AF65-F5344CB8AC3E}">
        <p14:creationId xmlns:p14="http://schemas.microsoft.com/office/powerpoint/2010/main" val="1641384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34</a:t>
            </a:fld>
            <a:endParaRPr lang="zh-CN" altLang="en-US"/>
          </a:p>
        </p:txBody>
      </p:sp>
    </p:spTree>
    <p:extLst>
      <p:ext uri="{BB962C8B-B14F-4D97-AF65-F5344CB8AC3E}">
        <p14:creationId xmlns:p14="http://schemas.microsoft.com/office/powerpoint/2010/main" val="2209100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35</a:t>
            </a:fld>
            <a:endParaRPr lang="zh-CN" altLang="en-US"/>
          </a:p>
        </p:txBody>
      </p:sp>
    </p:spTree>
    <p:extLst>
      <p:ext uri="{BB962C8B-B14F-4D97-AF65-F5344CB8AC3E}">
        <p14:creationId xmlns:p14="http://schemas.microsoft.com/office/powerpoint/2010/main" val="3070139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36</a:t>
            </a:fld>
            <a:endParaRPr lang="zh-CN" altLang="en-US"/>
          </a:p>
        </p:txBody>
      </p:sp>
    </p:spTree>
    <p:extLst>
      <p:ext uri="{BB962C8B-B14F-4D97-AF65-F5344CB8AC3E}">
        <p14:creationId xmlns:p14="http://schemas.microsoft.com/office/powerpoint/2010/main" val="2766143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37</a:t>
            </a:fld>
            <a:endParaRPr lang="zh-CN" altLang="en-US"/>
          </a:p>
        </p:txBody>
      </p:sp>
    </p:spTree>
    <p:extLst>
      <p:ext uri="{BB962C8B-B14F-4D97-AF65-F5344CB8AC3E}">
        <p14:creationId xmlns:p14="http://schemas.microsoft.com/office/powerpoint/2010/main" val="1640708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38</a:t>
            </a:fld>
            <a:endParaRPr lang="zh-CN" altLang="en-US"/>
          </a:p>
        </p:txBody>
      </p:sp>
    </p:spTree>
    <p:extLst>
      <p:ext uri="{BB962C8B-B14F-4D97-AF65-F5344CB8AC3E}">
        <p14:creationId xmlns:p14="http://schemas.microsoft.com/office/powerpoint/2010/main" val="3102214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النون </a:t>
            </a:r>
            <a:r>
              <a:rPr lang="ar-SA" dirty="0" err="1"/>
              <a:t>فنكنشال</a:t>
            </a:r>
            <a:r>
              <a:rPr lang="ar-SA" dirty="0"/>
              <a:t> </a:t>
            </a:r>
            <a:r>
              <a:rPr lang="ar-SA" dirty="0" err="1"/>
              <a:t>ركويرمنت</a:t>
            </a:r>
            <a:r>
              <a:rPr lang="ar-SA" dirty="0"/>
              <a:t> الخصائص التي يوفرها النظام .. حيث تم مراعاة جميع هذه الخصائص عند بناء النظام </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39</a:t>
            </a:fld>
            <a:endParaRPr lang="zh-CN" altLang="en-US"/>
          </a:p>
        </p:txBody>
      </p:sp>
    </p:spTree>
    <p:extLst>
      <p:ext uri="{BB962C8B-B14F-4D97-AF65-F5344CB8AC3E}">
        <p14:creationId xmlns:p14="http://schemas.microsoft.com/office/powerpoint/2010/main" val="604966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40</a:t>
            </a:fld>
            <a:endParaRPr lang="zh-CN" altLang="en-US"/>
          </a:p>
        </p:txBody>
      </p:sp>
    </p:spTree>
    <p:extLst>
      <p:ext uri="{BB962C8B-B14F-4D97-AF65-F5344CB8AC3E}">
        <p14:creationId xmlns:p14="http://schemas.microsoft.com/office/powerpoint/2010/main" val="3002497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لضمان تنفيذ جميع الوظائف المذكورة سابقا كان لا بد من بناء قاعدة بيانات قوية بهذا الشكل تستوعب جميع </a:t>
            </a:r>
            <a:r>
              <a:rPr lang="ar-SA" dirty="0" err="1"/>
              <a:t>هاي</a:t>
            </a:r>
            <a:r>
              <a:rPr lang="ar-SA" dirty="0"/>
              <a:t> الخصائص .. للداتا بيس الموجودة عندي استخدمت:</a:t>
            </a:r>
            <a:br>
              <a:rPr lang="ar-SA" dirty="0"/>
            </a:br>
            <a:r>
              <a:rPr lang="en-US" dirty="0"/>
              <a:t>MySQL</a:t>
            </a:r>
            <a:br>
              <a:rPr lang="en-US" dirty="0"/>
            </a:br>
            <a:r>
              <a:rPr lang="en-US" dirty="0"/>
              <a:t>Sequalize JS Library</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41</a:t>
            </a:fld>
            <a:endParaRPr lang="zh-CN" altLang="en-US"/>
          </a:p>
        </p:txBody>
      </p:sp>
    </p:spTree>
    <p:extLst>
      <p:ext uri="{BB962C8B-B14F-4D97-AF65-F5344CB8AC3E}">
        <p14:creationId xmlns:p14="http://schemas.microsoft.com/office/powerpoint/2010/main" val="3822886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وأيضا جميع </a:t>
            </a:r>
            <a:r>
              <a:rPr lang="ar-SA" dirty="0" err="1"/>
              <a:t>هاي</a:t>
            </a:r>
            <a:r>
              <a:rPr lang="ar-SA" dirty="0"/>
              <a:t> الوظائف تم تحليلها تحليل هندسي عميق يضمن استمرارية المشروع من ناحية تطوير ومن ناحية </a:t>
            </a:r>
            <a:r>
              <a:rPr lang="ar-SA" dirty="0" err="1"/>
              <a:t>دكيومنتيشن</a:t>
            </a:r>
            <a:r>
              <a:rPr lang="ar-SA" dirty="0"/>
              <a:t> ومش رح يكون عنا أي لبس عند عملية الترجمة الى اكواد </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42</a:t>
            </a:fld>
            <a:endParaRPr lang="zh-CN" altLang="en-US"/>
          </a:p>
        </p:txBody>
      </p:sp>
    </p:spTree>
    <p:extLst>
      <p:ext uri="{BB962C8B-B14F-4D97-AF65-F5344CB8AC3E}">
        <p14:creationId xmlns:p14="http://schemas.microsoft.com/office/powerpoint/2010/main" val="258982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سيتم استعمال كلمة اوفر او عرض لوصف نفس مفهوم المنحة التي يتم تبادلها.</a:t>
            </a:r>
          </a:p>
          <a:p>
            <a:pPr algn="r"/>
            <a:endParaRPr lang="ar-SA" dirty="0"/>
          </a:p>
          <a:p>
            <a:pPr algn="r"/>
            <a:r>
              <a:rPr lang="ar-SA" dirty="0"/>
              <a:t>وفي هذا النظام مشروعنا رح يكون مختص بعملية نشر العروض من ممثل الجامعة للطلبة الى الوصول لاختيار الطالب المناسب.</a:t>
            </a:r>
          </a:p>
          <a:p>
            <a:pPr algn="r"/>
            <a:endParaRPr lang="ar-SA" dirty="0"/>
          </a:p>
          <a:p>
            <a:pPr algn="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416140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43</a:t>
            </a:fld>
            <a:endParaRPr lang="zh-CN" altLang="en-US"/>
          </a:p>
        </p:txBody>
      </p:sp>
    </p:spTree>
    <p:extLst>
      <p:ext uri="{BB962C8B-B14F-4D97-AF65-F5344CB8AC3E}">
        <p14:creationId xmlns:p14="http://schemas.microsoft.com/office/powerpoint/2010/main" val="2526590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44</a:t>
            </a:fld>
            <a:endParaRPr lang="zh-CN" altLang="en-US"/>
          </a:p>
        </p:txBody>
      </p:sp>
    </p:spTree>
    <p:extLst>
      <p:ext uri="{BB962C8B-B14F-4D97-AF65-F5344CB8AC3E}">
        <p14:creationId xmlns:p14="http://schemas.microsoft.com/office/powerpoint/2010/main" val="1676912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45</a:t>
            </a:fld>
            <a:endParaRPr lang="zh-CN" altLang="en-US"/>
          </a:p>
        </p:txBody>
      </p:sp>
    </p:spTree>
    <p:extLst>
      <p:ext uri="{BB962C8B-B14F-4D97-AF65-F5344CB8AC3E}">
        <p14:creationId xmlns:p14="http://schemas.microsoft.com/office/powerpoint/2010/main" val="3320212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46</a:t>
            </a:fld>
            <a:endParaRPr lang="zh-CN" altLang="en-US"/>
          </a:p>
        </p:txBody>
      </p:sp>
    </p:spTree>
    <p:extLst>
      <p:ext uri="{BB962C8B-B14F-4D97-AF65-F5344CB8AC3E}">
        <p14:creationId xmlns:p14="http://schemas.microsoft.com/office/powerpoint/2010/main" val="1370681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47</a:t>
            </a:fld>
            <a:endParaRPr lang="zh-CN" altLang="en-US"/>
          </a:p>
        </p:txBody>
      </p:sp>
    </p:spTree>
    <p:extLst>
      <p:ext uri="{BB962C8B-B14F-4D97-AF65-F5344CB8AC3E}">
        <p14:creationId xmlns:p14="http://schemas.microsoft.com/office/powerpoint/2010/main" val="1914515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48</a:t>
            </a:fld>
            <a:endParaRPr lang="zh-CN" altLang="en-US"/>
          </a:p>
        </p:txBody>
      </p:sp>
    </p:spTree>
    <p:extLst>
      <p:ext uri="{BB962C8B-B14F-4D97-AF65-F5344CB8AC3E}">
        <p14:creationId xmlns:p14="http://schemas.microsoft.com/office/powerpoint/2010/main" val="2238834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49</a:t>
            </a:fld>
            <a:endParaRPr lang="zh-CN" altLang="en-US"/>
          </a:p>
        </p:txBody>
      </p:sp>
    </p:spTree>
    <p:extLst>
      <p:ext uri="{BB962C8B-B14F-4D97-AF65-F5344CB8AC3E}">
        <p14:creationId xmlns:p14="http://schemas.microsoft.com/office/powerpoint/2010/main" val="2843283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50</a:t>
            </a:fld>
            <a:endParaRPr lang="zh-CN" altLang="en-US"/>
          </a:p>
        </p:txBody>
      </p:sp>
    </p:spTree>
    <p:extLst>
      <p:ext uri="{BB962C8B-B14F-4D97-AF65-F5344CB8AC3E}">
        <p14:creationId xmlns:p14="http://schemas.microsoft.com/office/powerpoint/2010/main" val="30803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51</a:t>
            </a:fld>
            <a:endParaRPr lang="zh-CN" altLang="en-US"/>
          </a:p>
        </p:txBody>
      </p:sp>
    </p:spTree>
    <p:extLst>
      <p:ext uri="{BB962C8B-B14F-4D97-AF65-F5344CB8AC3E}">
        <p14:creationId xmlns:p14="http://schemas.microsoft.com/office/powerpoint/2010/main" val="27907444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البرنامج المستخدم لكتابة الاكواد هو الفيجوال ستوديو كود حيث انه يوفر العديد من الخصائص والمميزات التي توفر على المبرمج الكثير من الوقت</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53</a:t>
            </a:fld>
            <a:endParaRPr lang="zh-CN" altLang="en-US"/>
          </a:p>
        </p:txBody>
      </p:sp>
    </p:spTree>
    <p:extLst>
      <p:ext uri="{BB962C8B-B14F-4D97-AF65-F5344CB8AC3E}">
        <p14:creationId xmlns:p14="http://schemas.microsoft.com/office/powerpoint/2010/main" val="1674728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المشكلة الأولى انه بتم الإعلان عن </a:t>
            </a:r>
            <a:r>
              <a:rPr lang="ar-SA" dirty="0" err="1"/>
              <a:t>هاي</a:t>
            </a:r>
            <a:r>
              <a:rPr lang="ar-SA" dirty="0"/>
              <a:t> العروض عن طريق الصفحة الرسمية لممثل الجامعة عبر الفيسبوك وعن طريق الإعلان على صفحة الجامعة ولكن بسبب كثرة الناس يلي احنا </a:t>
            </a:r>
            <a:r>
              <a:rPr lang="ar-SA" dirty="0" err="1"/>
              <a:t>منتابعهم</a:t>
            </a:r>
            <a:r>
              <a:rPr lang="ar-SA" dirty="0"/>
              <a:t> على الفيسبوك وكثرة الاشعارات هاد بخلي الإعلان يلي نشره ممثل الجامعة ما يوصل لجميع الطلبة ويضيع عليهم بالرغم من انه كان من الاجدر انهم يحصلوا عليه.</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59436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طبعا في مشروع ويب في عنا جزئين:</a:t>
            </a:r>
            <a:br>
              <a:rPr lang="ar-SA" dirty="0"/>
            </a:br>
            <a:r>
              <a:rPr lang="ar-SA" dirty="0"/>
              <a:t>جزء مسؤول عن الواجهة الامامية يلي بشوفها المستخدم وبتعامل معها </a:t>
            </a:r>
          </a:p>
          <a:p>
            <a:pPr marL="0" marR="0" lvl="0" indent="0" algn="r" defTabSz="914400" rtl="0" eaLnBrk="1" fontAlgn="auto" latinLnBrk="0" hangingPunct="1">
              <a:lnSpc>
                <a:spcPct val="100000"/>
              </a:lnSpc>
              <a:spcBef>
                <a:spcPts val="0"/>
              </a:spcBef>
              <a:spcAft>
                <a:spcPts val="0"/>
              </a:spcAft>
              <a:buClrTx/>
              <a:buSzTx/>
              <a:buFontTx/>
              <a:buNone/>
              <a:tabLst/>
              <a:defRPr/>
            </a:pPr>
            <a:r>
              <a:rPr lang="ar-SA" dirty="0"/>
              <a:t>وجزء اخر مسؤول عن العمليات يلي بتكون خلف الكواليس يعني بمصطلحاتنا بنسميها فرونت اند وباك اند او </a:t>
            </a:r>
            <a:r>
              <a:rPr lang="ar-SA" dirty="0" err="1"/>
              <a:t>كلينت</a:t>
            </a:r>
            <a:r>
              <a:rPr lang="ar-SA" dirty="0"/>
              <a:t> سايد وسيرفر سايد</a:t>
            </a:r>
            <a:endParaRPr lang="en-US" dirty="0"/>
          </a:p>
          <a:p>
            <a:pPr algn="r"/>
            <a:r>
              <a:rPr lang="ar-SA" dirty="0"/>
              <a:t>ومن التقنيات يلي استعملتها في الفرونت اند:</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54</a:t>
            </a:fld>
            <a:endParaRPr lang="zh-CN" altLang="en-US"/>
          </a:p>
        </p:txBody>
      </p:sp>
    </p:spTree>
    <p:extLst>
      <p:ext uri="{BB962C8B-B14F-4D97-AF65-F5344CB8AC3E}">
        <p14:creationId xmlns:p14="http://schemas.microsoft.com/office/powerpoint/2010/main" val="1086049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اما التقنيات اللي استعملتها بالباك اند:</a:t>
            </a:r>
            <a:br>
              <a:rPr lang="ar-SA" dirty="0"/>
            </a:br>
            <a:br>
              <a:rPr lang="ar-SA" dirty="0"/>
            </a:br>
            <a:br>
              <a:rPr lang="ar-SA" dirty="0"/>
            </a:br>
            <a:r>
              <a:rPr lang="ar-SA" dirty="0"/>
              <a:t>طبعا بجوز اصعب شيء كان في هذه المرحلة هو اختيار التكنولوجي المناسب لهذا المشروع والتوافق ما بينها وكان تحديد هيك أمور كان بتطلب استشارة من </a:t>
            </a:r>
            <a:r>
              <a:rPr lang="ar-SA" dirty="0" err="1"/>
              <a:t>مختصيين</a:t>
            </a:r>
            <a:r>
              <a:rPr lang="ar-SA" dirty="0"/>
              <a:t> في هذا المجال وأصحاب خبرة (يلي همي زملائنا في الشركات) </a:t>
            </a:r>
            <a:r>
              <a:rPr lang="ar-SA" dirty="0" err="1"/>
              <a:t>وبناءا</a:t>
            </a:r>
            <a:r>
              <a:rPr lang="ar-SA" dirty="0"/>
              <a:t> عليه تم اختيار هذه </a:t>
            </a:r>
            <a:r>
              <a:rPr lang="ar-SA" dirty="0" err="1"/>
              <a:t>التكنولوجيز</a:t>
            </a:r>
            <a:r>
              <a:rPr lang="ar-SA" dirty="0"/>
              <a:t> وكلها حديثة وشائعة </a:t>
            </a:r>
            <a:r>
              <a:rPr lang="ar-SA" dirty="0" err="1"/>
              <a:t>وباصدارات</a:t>
            </a:r>
            <a:r>
              <a:rPr lang="ar-SA" dirty="0"/>
              <a:t> مستقرة</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55</a:t>
            </a:fld>
            <a:endParaRPr lang="zh-CN" altLang="en-US"/>
          </a:p>
        </p:txBody>
      </p:sp>
    </p:spTree>
    <p:extLst>
      <p:ext uri="{BB962C8B-B14F-4D97-AF65-F5344CB8AC3E}">
        <p14:creationId xmlns:p14="http://schemas.microsoft.com/office/powerpoint/2010/main" val="2731551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58</a:t>
            </a:fld>
            <a:endParaRPr lang="zh-CN" altLang="en-US"/>
          </a:p>
        </p:txBody>
      </p:sp>
    </p:spTree>
    <p:extLst>
      <p:ext uri="{BB962C8B-B14F-4D97-AF65-F5344CB8AC3E}">
        <p14:creationId xmlns:p14="http://schemas.microsoft.com/office/powerpoint/2010/main" val="2863875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61</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وفي الختام </a:t>
            </a:r>
            <a:br>
              <a:rPr lang="ar-SA" dirty="0"/>
            </a:br>
            <a:r>
              <a:rPr lang="ar-SA" dirty="0"/>
              <a:t>أهدي تخرجي ونجاحي إلى دماء الشهداء التي خضبت أرض الوطن،</a:t>
            </a:r>
            <a:br>
              <a:rPr lang="ar-SA" dirty="0"/>
            </a:br>
            <a:r>
              <a:rPr lang="ar-SA" dirty="0"/>
              <a:t>إلى القابعين خلف القضبان أسرانا البواسل،</a:t>
            </a:r>
          </a:p>
          <a:p>
            <a:pPr algn="r"/>
            <a:r>
              <a:rPr lang="ar-SA" dirty="0"/>
              <a:t>إلى التي أحاطتني بسور أدعيتها أمي الحبيبة،</a:t>
            </a:r>
          </a:p>
          <a:p>
            <a:pPr algn="r"/>
            <a:r>
              <a:rPr lang="ar-SA" dirty="0"/>
              <a:t>إلى داعمي الأول أبي الغالي،</a:t>
            </a:r>
          </a:p>
          <a:p>
            <a:pPr algn="r"/>
            <a:r>
              <a:rPr lang="ar-SA" dirty="0"/>
              <a:t>إلى ضجيج البيت الوديع إخوتي،</a:t>
            </a:r>
          </a:p>
          <a:p>
            <a:pPr algn="r"/>
            <a:r>
              <a:rPr lang="ar-SA" dirty="0"/>
              <a:t>إلى مشرفي العزيز الدكتور محمد خليل،</a:t>
            </a:r>
          </a:p>
          <a:p>
            <a:pPr algn="r"/>
            <a:r>
              <a:rPr lang="ar-SA" dirty="0"/>
              <a:t>إلى دكاترتي الذين أفاضوني بعلمهم،</a:t>
            </a:r>
          </a:p>
          <a:p>
            <a:pPr algn="r"/>
            <a:r>
              <a:rPr lang="ar-SA" dirty="0"/>
              <a:t>إلى أصدقائي وكل من ساندني لأصل إلى هذه المرحلة.</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62</a:t>
            </a:fld>
            <a:endParaRPr lang="zh-CN" altLang="en-US"/>
          </a:p>
        </p:txBody>
      </p:sp>
    </p:spTree>
    <p:extLst>
      <p:ext uri="{BB962C8B-B14F-4D97-AF65-F5344CB8AC3E}">
        <p14:creationId xmlns:p14="http://schemas.microsoft.com/office/powerpoint/2010/main" val="3722746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المشكلة الثانية يلي </a:t>
            </a:r>
            <a:r>
              <a:rPr lang="ar-SA" dirty="0" err="1"/>
              <a:t>بنلاحظها</a:t>
            </a:r>
            <a:r>
              <a:rPr lang="ar-SA" dirty="0"/>
              <a:t> بهاد النظام هي انه طريقة جمع المعلومات عن الطلبة فيها عدة مشاكل مثلا انه الأمور المطلوب تعبئتها كثيرة، </a:t>
            </a:r>
            <a:r>
              <a:rPr lang="ar-SA" dirty="0" err="1"/>
              <a:t>وبرضو</a:t>
            </a:r>
            <a:r>
              <a:rPr lang="ar-SA" dirty="0"/>
              <a:t> ما في شيء يمنع الطالب من انه يسجل اكثر من مرة!، ممكن الطالب يغلط وهو بعبي بمعلومات وهاد الامر بتطلب من ممثل الجامعة يرجع لكل </a:t>
            </a:r>
            <a:r>
              <a:rPr lang="ar-SA" dirty="0" err="1"/>
              <a:t>هاي</a:t>
            </a:r>
            <a:r>
              <a:rPr lang="ar-SA" dirty="0"/>
              <a:t> المعلومات لكل </a:t>
            </a:r>
            <a:r>
              <a:rPr lang="ar-SA" dirty="0" err="1"/>
              <a:t>هدول</a:t>
            </a:r>
            <a:r>
              <a:rPr lang="ar-SA" dirty="0"/>
              <a:t> الطلاب ويدققها بشكل يدوي وطبعا هاد اشي متعب كثير </a:t>
            </a:r>
            <a:r>
              <a:rPr lang="ar-SA" dirty="0" err="1"/>
              <a:t>لانه</a:t>
            </a:r>
            <a:r>
              <a:rPr lang="ar-SA" dirty="0"/>
              <a:t> في بعض المنح </a:t>
            </a:r>
            <a:r>
              <a:rPr lang="ar-SA" dirty="0" err="1"/>
              <a:t>بتقدملها</a:t>
            </a:r>
            <a:r>
              <a:rPr lang="ar-SA" dirty="0"/>
              <a:t> اكثر من 30 طالب ولو كانت الجامعة حاصلة على 20 منحة احنا </a:t>
            </a:r>
            <a:r>
              <a:rPr lang="ar-SA" dirty="0" err="1"/>
              <a:t>بنحكي</a:t>
            </a:r>
            <a:r>
              <a:rPr lang="ar-SA" dirty="0"/>
              <a:t> هيك عن تدقيق مئات من معلومات الطلبة.</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36337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لاحظوا معي هون انه جميع </a:t>
            </a:r>
            <a:r>
              <a:rPr lang="ar-SA" dirty="0" err="1"/>
              <a:t>هاي</a:t>
            </a:r>
            <a:r>
              <a:rPr lang="ar-SA" dirty="0"/>
              <a:t> المعلومات بقوم بتعبئتها ممثل الجامعة بعد اختيار الطالب المناسب لكل منحة وبعدها بتم عمل سكان </a:t>
            </a:r>
            <a:r>
              <a:rPr lang="ar-SA" dirty="0" err="1"/>
              <a:t>لهاي</a:t>
            </a:r>
            <a:r>
              <a:rPr lang="ar-SA" dirty="0"/>
              <a:t> الأوراق في حال كان بتطلب التعديل عليها بحصل كثير مشاكل.</a:t>
            </a:r>
            <a:br>
              <a:rPr lang="ar-SA" dirty="0"/>
            </a:br>
            <a:br>
              <a:rPr lang="ar-SA" dirty="0"/>
            </a:b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83134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في حال كان ممثل الجامعة بده يوصل لمعلومة من عروض سابقة مثلا لو كان بده يوصل لمعلومات الطلاب في عرض سابق انه كم كان تقييم طالب معين في المقابلة، او انه مين الطلاب المستفيدين من عروض هذا العام او العام السابق </a:t>
            </a:r>
            <a:r>
              <a:rPr lang="ar-SA" dirty="0" err="1"/>
              <a:t>بيتطلب</a:t>
            </a:r>
            <a:r>
              <a:rPr lang="ar-SA" dirty="0"/>
              <a:t> منه انه يرجع يبحث في كم هائل من الملفات </a:t>
            </a:r>
            <a:r>
              <a:rPr lang="ar-SA" dirty="0" err="1"/>
              <a:t>المؤرشفة</a:t>
            </a:r>
            <a:r>
              <a:rPr lang="ar-SA" dirty="0"/>
              <a:t> لهذه المنح.</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141847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الحل يلي احنا </a:t>
            </a:r>
            <a:r>
              <a:rPr lang="ar-SA" dirty="0" err="1"/>
              <a:t>بنقدمه</a:t>
            </a:r>
            <a:r>
              <a:rPr lang="ar-SA" dirty="0"/>
              <a:t> من خلال هذا المشروع منصة يتم من خلالها نشر المنح من خلال ممثل الجامعة</a:t>
            </a:r>
          </a:p>
          <a:p>
            <a:pPr algn="r"/>
            <a:r>
              <a:rPr lang="ar-SA" dirty="0"/>
              <a:t>وأيضا يتم من خلالها جمع المعلومات عن الطلبة من خلال دائرة القبول والتسجيل في الجامعة </a:t>
            </a:r>
          </a:p>
          <a:p>
            <a:pPr algn="r"/>
            <a:r>
              <a:rPr lang="ar-SA" dirty="0"/>
              <a:t>وتوثيق العملية بشكل كامل من عند ما ممثل الجامعة نشر المنحة لحد ما قام باختيار الطالب المناسب لهذه المنحة ومحطوطة في الأرشيف.</a:t>
            </a:r>
            <a:br>
              <a:rPr lang="ar-SA" dirty="0"/>
            </a:b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3853991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3.emf"/><Relationship Id="rId5" Type="http://schemas.openxmlformats.org/officeDocument/2006/relationships/package" Target="../embeddings/Microsoft_Visio_Drawing2.vsdx"/><Relationship Id="rId4" Type="http://schemas.openxmlformats.org/officeDocument/2006/relationships/image" Target="../media/image92.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4.emf"/></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06.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07.emf"/></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g"/><Relationship Id="rId7"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jpe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mega.nz/file/AAsDkQhD#1SREI1mkGgSnmaog50-Snjq1f8oKXgnoqp-ZL479iZU"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jp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131.jpg"/><Relationship Id="rId5" Type="http://schemas.openxmlformats.org/officeDocument/2006/relationships/image" Target="../media/image130.jpg"/><Relationship Id="rId4" Type="http://schemas.openxmlformats.org/officeDocument/2006/relationships/image" Target="../media/image129.jpg"/></Relationships>
</file>

<file path=ppt/slides/_rels/slide62.xml.rels><?xml version="1.0" encoding="UTF-8" standalone="yes"?>
<Relationships xmlns="http://schemas.openxmlformats.org/package/2006/relationships"><Relationship Id="rId8" Type="http://schemas.openxmlformats.org/officeDocument/2006/relationships/image" Target="../media/image136.JPG"/><Relationship Id="rId3" Type="http://schemas.openxmlformats.org/officeDocument/2006/relationships/image" Target="../media/image133.jpg"/><Relationship Id="rId7"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image" Target="../media/image135.jpg"/><Relationship Id="rId5" Type="http://schemas.openxmlformats.org/officeDocument/2006/relationships/image" Target="../media/image13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4000" dirty="0"/>
              <a:t>Developing A Student Exchange Management System</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Mohammad Abohasan</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22" r="6522"/>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2" name="Picture 11" descr="A picture containing cartoon, graphics, clipart, graphic design&#10;&#10;Description automatically generated">
            <a:extLst>
              <a:ext uri="{FF2B5EF4-FFF2-40B4-BE49-F238E27FC236}">
                <a16:creationId xmlns:a16="http://schemas.microsoft.com/office/drawing/2014/main" id="{9C2ECD2E-68A3-2EEB-6EDD-FFD09EA48531}"/>
              </a:ext>
            </a:extLst>
          </p:cNvPr>
          <p:cNvPicPr>
            <a:picLocks noChangeAspect="1"/>
          </p:cNvPicPr>
          <p:nvPr/>
        </p:nvPicPr>
        <p:blipFill>
          <a:blip r:embed="rId4"/>
          <a:stretch>
            <a:fillRect/>
          </a:stretch>
        </p:blipFill>
        <p:spPr>
          <a:xfrm>
            <a:off x="7493620" y="5692667"/>
            <a:ext cx="725992" cy="719182"/>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0"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3510243" y="2325305"/>
            <a:ext cx="5171516" cy="3228002"/>
          </a:xfrm>
        </p:spPr>
        <p:txBody>
          <a:bodyPr>
            <a:normAutofit fontScale="25000" lnSpcReduction="20000"/>
          </a:bodyPr>
          <a:lstStyle/>
          <a:p>
            <a:pPr marL="0" indent="0">
              <a:lnSpc>
                <a:spcPct val="170000"/>
              </a:lnSpc>
              <a:buNone/>
            </a:pPr>
            <a:r>
              <a:rPr lang="en-US" sz="9600" i="0" dirty="0">
                <a:effectLst/>
              </a:rPr>
              <a:t>Independent scholarship platform.</a:t>
            </a:r>
          </a:p>
          <a:p>
            <a:pPr marL="0" indent="0">
              <a:lnSpc>
                <a:spcPct val="170000"/>
              </a:lnSpc>
              <a:buNone/>
            </a:pPr>
            <a:r>
              <a:rPr lang="en-US" sz="9600" i="0" dirty="0">
                <a:effectLst/>
              </a:rPr>
              <a:t>Automatically populate student data.</a:t>
            </a:r>
          </a:p>
          <a:p>
            <a:pPr marL="0" indent="0">
              <a:lnSpc>
                <a:spcPct val="170000"/>
              </a:lnSpc>
              <a:buNone/>
            </a:pPr>
            <a:r>
              <a:rPr lang="en-US" sz="9600" i="0" dirty="0">
                <a:effectLst/>
              </a:rPr>
              <a:t>Database of past offers.</a:t>
            </a:r>
          </a:p>
          <a:p>
            <a:pPr marL="0" indent="0">
              <a:lnSpc>
                <a:spcPct val="90000"/>
              </a:lnSpc>
              <a:buNone/>
            </a:pPr>
            <a:endParaRPr lang="en-US" sz="1300" dirty="0"/>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484737" y="1385758"/>
            <a:ext cx="2519315" cy="776007"/>
          </a:xfrm>
        </p:spPr>
        <p:txBody>
          <a:bodyPr anchor="t">
            <a:normAutofit/>
          </a:bodyPr>
          <a:lstStyle/>
          <a:p>
            <a:r>
              <a:rPr lang="en-US" dirty="0"/>
              <a:t>Solution</a:t>
            </a:r>
          </a:p>
        </p:txBody>
      </p:sp>
      <p:pic>
        <p:nvPicPr>
          <p:cNvPr id="26" name="Picture placeholder 29">
            <a:extLst>
              <a:ext uri="{FF2B5EF4-FFF2-40B4-BE49-F238E27FC236}">
                <a16:creationId xmlns:a16="http://schemas.microsoft.com/office/drawing/2014/main" id="{877F60A1-65D8-B1B0-753A-FE2201A9E47F}"/>
              </a:ext>
            </a:extLst>
          </p:cNvPr>
          <p:cNvPicPr>
            <a:picLocks noChangeAspect="1"/>
          </p:cNvPicPr>
          <p:nvPr/>
        </p:nvPicPr>
        <p:blipFill rotWithShape="1">
          <a:blip r:embed="rId3"/>
          <a:srcRect l="-353" t="1" r="-1369" b="-18"/>
          <a:stretch/>
        </p:blipFill>
        <p:spPr>
          <a:xfrm>
            <a:off x="8681759" y="2145135"/>
            <a:ext cx="2741706" cy="2567730"/>
          </a:xfrm>
          <a:prstGeom prst="rect">
            <a:avLst/>
          </a:prstGeom>
          <a:noFill/>
          <a:ln>
            <a:noFill/>
          </a:ln>
        </p:spPr>
      </p:pic>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10</a:t>
            </a:fld>
            <a:endParaRPr lang="en-US" altLang="zh-CN"/>
          </a:p>
        </p:txBody>
      </p:sp>
    </p:spTree>
    <p:extLst>
      <p:ext uri="{BB962C8B-B14F-4D97-AF65-F5344CB8AC3E}">
        <p14:creationId xmlns:p14="http://schemas.microsoft.com/office/powerpoint/2010/main" val="210394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1000"/>
                                        <p:tgtEl>
                                          <p:spTgt spid="14">
                                            <p:txEl>
                                              <p:pRg st="1" end="1"/>
                                            </p:txEl>
                                          </p:spTgt>
                                        </p:tgtEl>
                                      </p:cBhvr>
                                    </p:animEffect>
                                    <p:anim calcmode="lin" valueType="num">
                                      <p:cBhvr>
                                        <p:cTn id="1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Effect transition="in" filter="fade">
                                      <p:cBhvr>
                                        <p:cTn id="19" dur="1000"/>
                                        <p:tgtEl>
                                          <p:spTgt spid="14">
                                            <p:txEl>
                                              <p:pRg st="2" end="2"/>
                                            </p:txEl>
                                          </p:spTgt>
                                        </p:tgtEl>
                                      </p:cBhvr>
                                    </p:animEffect>
                                    <p:anim calcmode="lin" valueType="num">
                                      <p:cBhvr>
                                        <p:cTn id="2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99243" y="3159250"/>
            <a:ext cx="4435614" cy="864836"/>
          </a:xfrm>
        </p:spPr>
        <p:txBody>
          <a:bodyPr/>
          <a:lstStyle/>
          <a:p>
            <a:r>
              <a:rPr lang="en-US" altLang="zh-CN" sz="5400" dirty="0"/>
              <a:t>Related Works</a:t>
            </a:r>
            <a:endParaRPr lang="en-US" sz="5400"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1067333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4400" dirty="0">
                <a:effectLst/>
                <a:ea typeface="Times New Roman" panose="02020603050405020304" pitchFamily="18" charset="0"/>
                <a:cs typeface="Times New Roman" panose="02020603050405020304" pitchFamily="18" charset="0"/>
              </a:rPr>
              <a:t>Türkiye Scholarships Burslari</a:t>
            </a:r>
            <a:br>
              <a:rPr lang="en-US" sz="4400" dirty="0">
                <a:effectLst/>
                <a:ea typeface="Times New Roman" panose="02020603050405020304" pitchFamily="18" charset="0"/>
                <a:cs typeface="Times New Roman" panose="02020603050405020304" pitchFamily="18" charset="0"/>
              </a:rPr>
            </a:b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6" name="Picture 5" descr="A screenshot of a computer&#10;&#10;Description automatically generated with medium confidence">
            <a:extLst>
              <a:ext uri="{FF2B5EF4-FFF2-40B4-BE49-F238E27FC236}">
                <a16:creationId xmlns:a16="http://schemas.microsoft.com/office/drawing/2014/main" id="{98D805C6-15BD-162F-55D2-5A5B94EF420A}"/>
              </a:ext>
            </a:extLst>
          </p:cNvPr>
          <p:cNvPicPr>
            <a:picLocks noChangeAspect="1"/>
          </p:cNvPicPr>
          <p:nvPr/>
        </p:nvPicPr>
        <p:blipFill>
          <a:blip r:embed="rId3"/>
          <a:stretch>
            <a:fillRect/>
          </a:stretch>
        </p:blipFill>
        <p:spPr>
          <a:xfrm>
            <a:off x="741188" y="1591293"/>
            <a:ext cx="9127641" cy="4157742"/>
          </a:xfrm>
          <a:prstGeom prst="roundRect">
            <a:avLst>
              <a:gd name="adj" fmla="val 8594"/>
            </a:avLst>
          </a:prstGeom>
          <a:solidFill>
            <a:srgbClr val="FFFFFF">
              <a:shade val="85000"/>
            </a:srgbClr>
          </a:solidFill>
          <a:ln>
            <a:solidFill>
              <a:schemeClr val="bg1">
                <a:lumMod val="75000"/>
              </a:schemeClr>
            </a:solidFill>
          </a:ln>
          <a:effectLst/>
        </p:spPr>
      </p:pic>
      <p:pic>
        <p:nvPicPr>
          <p:cNvPr id="13" name="Picture 12" descr="A screenshot of a computer&#10;&#10;Description automatically generated with medium confidence">
            <a:extLst>
              <a:ext uri="{FF2B5EF4-FFF2-40B4-BE49-F238E27FC236}">
                <a16:creationId xmlns:a16="http://schemas.microsoft.com/office/drawing/2014/main" id="{FA9DD58C-4190-CFF7-3ABC-C46D5EC802A3}"/>
              </a:ext>
            </a:extLst>
          </p:cNvPr>
          <p:cNvPicPr>
            <a:picLocks noChangeAspect="1"/>
          </p:cNvPicPr>
          <p:nvPr/>
        </p:nvPicPr>
        <p:blipFill>
          <a:blip r:embed="rId4"/>
          <a:stretch>
            <a:fillRect/>
          </a:stretch>
        </p:blipFill>
        <p:spPr>
          <a:xfrm>
            <a:off x="733195" y="1591293"/>
            <a:ext cx="9127640" cy="4157742"/>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548327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xit" presetSubtype="0" fill="hold" nodeType="afterEffect">
                                  <p:stCondLst>
                                    <p:cond delay="0"/>
                                  </p:stCondLst>
                                  <p:childTnLst>
                                    <p:animEffect transition="out" filter="fade">
                                      <p:cBhvr>
                                        <p:cTn id="12" dur="1000"/>
                                        <p:tgtEl>
                                          <p:spTgt spid="6"/>
                                        </p:tgtEl>
                                      </p:cBhvr>
                                    </p:animEffect>
                                    <p:anim calcmode="lin" valueType="num">
                                      <p:cBhvr>
                                        <p:cTn id="13" dur="1000"/>
                                        <p:tgtEl>
                                          <p:spTgt spid="6"/>
                                        </p:tgtEl>
                                        <p:attrNameLst>
                                          <p:attrName>ppt_x</p:attrName>
                                        </p:attrNameLst>
                                      </p:cBhvr>
                                      <p:tavLst>
                                        <p:tav tm="0">
                                          <p:val>
                                            <p:strVal val="ppt_x"/>
                                          </p:val>
                                        </p:tav>
                                        <p:tav tm="100000">
                                          <p:val>
                                            <p:strVal val="ppt_x"/>
                                          </p:val>
                                        </p:tav>
                                      </p:tavLst>
                                    </p:anim>
                                    <p:anim calcmode="lin" valueType="num">
                                      <p:cBhvr>
                                        <p:cTn id="14" dur="1000"/>
                                        <p:tgtEl>
                                          <p:spTgt spid="6"/>
                                        </p:tgtEl>
                                        <p:attrNameLst>
                                          <p:attrName>ppt_y</p:attrName>
                                        </p:attrNameLst>
                                      </p:cBhvr>
                                      <p:tavLst>
                                        <p:tav tm="0">
                                          <p:val>
                                            <p:strVal val="ppt_y"/>
                                          </p:val>
                                        </p:tav>
                                        <p:tav tm="100000">
                                          <p:val>
                                            <p:strVal val="ppt_y+.1"/>
                                          </p:val>
                                        </p:tav>
                                      </p:tavLst>
                                    </p:anim>
                                    <p:set>
                                      <p:cBhvr>
                                        <p:cTn id="15" dur="1" fill="hold">
                                          <p:stCondLst>
                                            <p:cond delay="999"/>
                                          </p:stCondLst>
                                        </p:cTn>
                                        <p:tgtEl>
                                          <p:spTgt spid="6"/>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sz="4400" dirty="0">
                <a:effectLst/>
                <a:ea typeface="Times New Roman" panose="02020603050405020304" pitchFamily="18" charset="0"/>
                <a:cs typeface="Times New Roman" panose="02020603050405020304" pitchFamily="18" charset="0"/>
              </a:rPr>
              <a:t>One Young World</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11" name="Picture 10">
            <a:extLst>
              <a:ext uri="{FF2B5EF4-FFF2-40B4-BE49-F238E27FC236}">
                <a16:creationId xmlns:a16="http://schemas.microsoft.com/office/drawing/2014/main" id="{53477281-E5CD-C7E3-9ADF-F0FE1F4A248B}"/>
              </a:ext>
            </a:extLst>
          </p:cNvPr>
          <p:cNvPicPr>
            <a:picLocks noChangeAspect="1"/>
          </p:cNvPicPr>
          <p:nvPr/>
        </p:nvPicPr>
        <p:blipFill>
          <a:blip r:embed="rId3"/>
          <a:stretch>
            <a:fillRect/>
          </a:stretch>
        </p:blipFill>
        <p:spPr>
          <a:xfrm>
            <a:off x="741188" y="1591293"/>
            <a:ext cx="9127641" cy="4157742"/>
          </a:xfrm>
          <a:prstGeom prst="roundRect">
            <a:avLst>
              <a:gd name="adj" fmla="val 8594"/>
            </a:avLst>
          </a:prstGeom>
          <a:ln/>
          <a:effectLst/>
        </p:spPr>
      </p:pic>
      <p:pic>
        <p:nvPicPr>
          <p:cNvPr id="14" name="Picture 13">
            <a:extLst>
              <a:ext uri="{FF2B5EF4-FFF2-40B4-BE49-F238E27FC236}">
                <a16:creationId xmlns:a16="http://schemas.microsoft.com/office/drawing/2014/main" id="{B039F1EA-4258-215F-9B08-817BB1F91425}"/>
              </a:ext>
            </a:extLst>
          </p:cNvPr>
          <p:cNvPicPr>
            <a:picLocks noChangeAspect="1"/>
          </p:cNvPicPr>
          <p:nvPr/>
        </p:nvPicPr>
        <p:blipFill>
          <a:blip r:embed="rId4"/>
          <a:stretch>
            <a:fillRect/>
          </a:stretch>
        </p:blipFill>
        <p:spPr>
          <a:xfrm>
            <a:off x="720495" y="1591292"/>
            <a:ext cx="9148334" cy="4157743"/>
          </a:xfrm>
          <a:prstGeom prst="roundRect">
            <a:avLst>
              <a:gd name="adj" fmla="val 8594"/>
            </a:avLst>
          </a:prstGeom>
          <a:ln/>
          <a:effectLst/>
        </p:spPr>
      </p:pic>
    </p:spTree>
    <p:extLst>
      <p:ext uri="{BB962C8B-B14F-4D97-AF65-F5344CB8AC3E}">
        <p14:creationId xmlns:p14="http://schemas.microsoft.com/office/powerpoint/2010/main" val="3929464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xit" presetSubtype="0" fill="hold" nodeType="afterEffect">
                                  <p:stCondLst>
                                    <p:cond delay="0"/>
                                  </p:stCondLst>
                                  <p:childTnLst>
                                    <p:animEffect transition="out" filter="fade">
                                      <p:cBhvr>
                                        <p:cTn id="12" dur="1000"/>
                                        <p:tgtEl>
                                          <p:spTgt spid="11"/>
                                        </p:tgtEl>
                                      </p:cBhvr>
                                    </p:animEffect>
                                    <p:anim calcmode="lin" valueType="num">
                                      <p:cBhvr>
                                        <p:cTn id="13" dur="1000"/>
                                        <p:tgtEl>
                                          <p:spTgt spid="11"/>
                                        </p:tgtEl>
                                        <p:attrNameLst>
                                          <p:attrName>ppt_x</p:attrName>
                                        </p:attrNameLst>
                                      </p:cBhvr>
                                      <p:tavLst>
                                        <p:tav tm="0">
                                          <p:val>
                                            <p:strVal val="ppt_x"/>
                                          </p:val>
                                        </p:tav>
                                        <p:tav tm="100000">
                                          <p:val>
                                            <p:strVal val="ppt_x"/>
                                          </p:val>
                                        </p:tav>
                                      </p:tavLst>
                                    </p:anim>
                                    <p:anim calcmode="lin" valueType="num">
                                      <p:cBhvr>
                                        <p:cTn id="14" dur="1000"/>
                                        <p:tgtEl>
                                          <p:spTgt spid="11"/>
                                        </p:tgtEl>
                                        <p:attrNameLst>
                                          <p:attrName>ppt_y</p:attrName>
                                        </p:attrNameLst>
                                      </p:cBhvr>
                                      <p:tavLst>
                                        <p:tav tm="0">
                                          <p:val>
                                            <p:strVal val="ppt_y"/>
                                          </p:val>
                                        </p:tav>
                                        <p:tav tm="100000">
                                          <p:val>
                                            <p:strVal val="ppt_y+.1"/>
                                          </p:val>
                                        </p:tav>
                                      </p:tavLst>
                                    </p:anim>
                                    <p:set>
                                      <p:cBhvr>
                                        <p:cTn id="15" dur="1" fill="hold">
                                          <p:stCondLst>
                                            <p:cond delay="999"/>
                                          </p:stCondLst>
                                        </p:cTn>
                                        <p:tgtEl>
                                          <p:spTgt spid="11"/>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sz="1200" dirty="0"/>
              <a:t>Developing A Student Exchange Management System</a:t>
            </a: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14</a:t>
            </a:fld>
            <a:endParaRPr lang="en-US" altLang="zh-CN" noProof="0" dirty="0"/>
          </a:p>
        </p:txBody>
      </p:sp>
      <p:sp>
        <p:nvSpPr>
          <p:cNvPr id="8" name="Title 4">
            <a:extLst>
              <a:ext uri="{FF2B5EF4-FFF2-40B4-BE49-F238E27FC236}">
                <a16:creationId xmlns:a16="http://schemas.microsoft.com/office/drawing/2014/main" id="{CC6FF6C8-0FC0-AABC-7271-A7177C838A88}"/>
              </a:ext>
            </a:extLst>
          </p:cNvPr>
          <p:cNvSpPr txBox="1">
            <a:spLocks/>
          </p:cNvSpPr>
          <p:nvPr/>
        </p:nvSpPr>
        <p:spPr>
          <a:xfrm>
            <a:off x="5336008" y="1828800"/>
            <a:ext cx="1801392" cy="6669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altLang="zh-CN" sz="4400" dirty="0">
                <a:latin typeface="Posterama Text Black (Headings)"/>
              </a:rPr>
              <a:t>Scopes</a:t>
            </a:r>
            <a:endParaRPr lang="en-US" sz="4400" dirty="0">
              <a:latin typeface="Posterama Text Black (Headings)"/>
            </a:endParaRPr>
          </a:p>
        </p:txBody>
      </p:sp>
      <p:pic>
        <p:nvPicPr>
          <p:cNvPr id="1026" name="Picture 2">
            <a:extLst>
              <a:ext uri="{FF2B5EF4-FFF2-40B4-BE49-F238E27FC236}">
                <a16:creationId xmlns:a16="http://schemas.microsoft.com/office/drawing/2014/main" id="{4B440F12-69DF-2C51-3506-862ED6CB5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039" y="3869281"/>
            <a:ext cx="4727111" cy="23752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 Placeholder 34">
            <a:extLst>
              <a:ext uri="{FF2B5EF4-FFF2-40B4-BE49-F238E27FC236}">
                <a16:creationId xmlns:a16="http://schemas.microsoft.com/office/drawing/2014/main" id="{77F60B50-B41C-0DB1-D81E-BD497CAF3E8B}"/>
              </a:ext>
            </a:extLst>
          </p:cNvPr>
          <p:cNvSpPr txBox="1">
            <a:spLocks/>
          </p:cNvSpPr>
          <p:nvPr/>
        </p:nvSpPr>
        <p:spPr>
          <a:xfrm>
            <a:off x="5336008" y="2743200"/>
            <a:ext cx="4727111" cy="205548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0" dirty="0"/>
              <a:t>University Representative. </a:t>
            </a:r>
          </a:p>
          <a:p>
            <a:pPr>
              <a:lnSpc>
                <a:spcPct val="150000"/>
              </a:lnSpc>
            </a:pPr>
            <a:r>
              <a:rPr lang="en-US" sz="2800" b="0" dirty="0"/>
              <a:t>Students.</a:t>
            </a:r>
          </a:p>
          <a:p>
            <a:pPr>
              <a:lnSpc>
                <a:spcPct val="150000"/>
              </a:lnSpc>
            </a:pPr>
            <a:endParaRPr lang="en-US" sz="2800" b="0" dirty="0"/>
          </a:p>
        </p:txBody>
      </p:sp>
    </p:spTree>
    <p:extLst>
      <p:ext uri="{BB962C8B-B14F-4D97-AF65-F5344CB8AC3E}">
        <p14:creationId xmlns:p14="http://schemas.microsoft.com/office/powerpoint/2010/main" val="285295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2096892"/>
            <a:ext cx="5235427" cy="1325563"/>
          </a:xfrm>
        </p:spPr>
        <p:txBody>
          <a:bodyPr/>
          <a:lstStyle/>
          <a:p>
            <a:r>
              <a:rPr lang="en-US" sz="4400" dirty="0"/>
              <a:t>System Requirements</a:t>
            </a:r>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dirty="0"/>
          </a:p>
        </p:txBody>
      </p:sp>
      <p:sp>
        <p:nvSpPr>
          <p:cNvPr id="3" name="Text Placeholder 2">
            <a:extLst>
              <a:ext uri="{FF2B5EF4-FFF2-40B4-BE49-F238E27FC236}">
                <a16:creationId xmlns:a16="http://schemas.microsoft.com/office/drawing/2014/main" id="{9928F7A6-085D-755B-2E4B-F00DD4A96A02}"/>
              </a:ext>
            </a:extLst>
          </p:cNvPr>
          <p:cNvSpPr>
            <a:spLocks noGrp="1"/>
          </p:cNvSpPr>
          <p:nvPr>
            <p:ph type="body" sz="quarter" idx="28"/>
          </p:nvPr>
        </p:nvSpPr>
        <p:spPr>
          <a:xfrm>
            <a:off x="509573" y="3279431"/>
            <a:ext cx="4642289" cy="1058395"/>
          </a:xfrm>
        </p:spPr>
        <p:txBody>
          <a:bodyPr/>
          <a:lstStyle/>
          <a:p>
            <a:pPr>
              <a:lnSpc>
                <a:spcPct val="150000"/>
              </a:lnSpc>
            </a:pPr>
            <a:r>
              <a:rPr lang="en-US" sz="2000" dirty="0">
                <a:effectLst/>
                <a:ea typeface="Times New Roman" panose="02020603050405020304" pitchFamily="18" charset="0"/>
                <a:cs typeface="Times New Roman" panose="02020603050405020304" pitchFamily="18" charset="0"/>
              </a:rPr>
              <a:t>Functional Requirements.</a:t>
            </a:r>
          </a:p>
          <a:p>
            <a:pPr>
              <a:lnSpc>
                <a:spcPct val="150000"/>
              </a:lnSpc>
            </a:pPr>
            <a:r>
              <a:rPr lang="en-US" sz="2000" dirty="0">
                <a:effectLst/>
                <a:ea typeface="Times New Roman" panose="02020603050405020304" pitchFamily="18" charset="0"/>
                <a:cs typeface="Times New Roman" panose="02020603050405020304" pitchFamily="18" charset="0"/>
              </a:rPr>
              <a:t>Non-Functional Requirements.</a:t>
            </a:r>
          </a:p>
        </p:txBody>
      </p:sp>
    </p:spTree>
    <p:extLst>
      <p:ext uri="{BB962C8B-B14F-4D97-AF65-F5344CB8AC3E}">
        <p14:creationId xmlns:p14="http://schemas.microsoft.com/office/powerpoint/2010/main" val="1299352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6009591" cy="688162"/>
          </a:xfrm>
        </p:spPr>
        <p:txBody>
          <a:bodyPr/>
          <a:lstStyle/>
          <a:p>
            <a:r>
              <a:rPr lang="en-US" sz="4400" dirty="0">
                <a:effectLst/>
                <a:ea typeface="Times New Roman" panose="02020603050405020304" pitchFamily="18" charset="0"/>
                <a:cs typeface="Times New Roman" panose="02020603050405020304" pitchFamily="18" charset="0"/>
              </a:rPr>
              <a:t>Functional Requirements</a:t>
            </a:r>
            <a:br>
              <a:rPr lang="en-US" sz="4400" dirty="0">
                <a:effectLst/>
                <a:ea typeface="Times New Roman" panose="02020603050405020304" pitchFamily="18" charset="0"/>
                <a:cs typeface="Times New Roman" panose="02020603050405020304" pitchFamily="18" charset="0"/>
              </a:rPr>
            </a:b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2" name="图片占位符 25">
            <a:extLst>
              <a:ext uri="{FF2B5EF4-FFF2-40B4-BE49-F238E27FC236}">
                <a16:creationId xmlns:a16="http://schemas.microsoft.com/office/drawing/2014/main" id="{42EE8D90-31D6-1E47-1713-BF00FB8F59D8}"/>
              </a:ext>
            </a:extLst>
          </p:cNvPr>
          <p:cNvPicPr>
            <a:picLocks noChangeAspect="1"/>
          </p:cNvPicPr>
          <p:nvPr/>
        </p:nvPicPr>
        <p:blipFill>
          <a:blip r:embed="rId3"/>
          <a:srcRect/>
          <a:stretch/>
        </p:blipFill>
        <p:spPr>
          <a:xfrm>
            <a:off x="10214517" y="2676293"/>
            <a:ext cx="1801126" cy="1997442"/>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bg1">
                <a:lumMod val="75000"/>
              </a:schemeClr>
            </a:solidFill>
          </a:ln>
        </p:spPr>
      </p:pic>
      <p:sp>
        <p:nvSpPr>
          <p:cNvPr id="9" name="Text Placeholder 34">
            <a:extLst>
              <a:ext uri="{FF2B5EF4-FFF2-40B4-BE49-F238E27FC236}">
                <a16:creationId xmlns:a16="http://schemas.microsoft.com/office/drawing/2014/main" id="{8C42088E-5817-2618-7841-1C9FAB658743}"/>
              </a:ext>
            </a:extLst>
          </p:cNvPr>
          <p:cNvSpPr txBox="1">
            <a:spLocks/>
          </p:cNvSpPr>
          <p:nvPr/>
        </p:nvSpPr>
        <p:spPr>
          <a:xfrm>
            <a:off x="1261557" y="2223247"/>
            <a:ext cx="4114800" cy="1804486"/>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1. Log in. </a:t>
            </a:r>
          </a:p>
          <a:p>
            <a:pPr>
              <a:lnSpc>
                <a:spcPct val="150000"/>
              </a:lnSpc>
            </a:pPr>
            <a:r>
              <a:rPr lang="en-US" sz="2400" b="0" dirty="0"/>
              <a:t>2. Reset password.</a:t>
            </a:r>
          </a:p>
          <a:p>
            <a:pPr>
              <a:lnSpc>
                <a:spcPct val="150000"/>
              </a:lnSpc>
            </a:pPr>
            <a:r>
              <a:rPr lang="en-US" sz="2400" b="0" dirty="0"/>
              <a:t>3. View available offers.</a:t>
            </a:r>
          </a:p>
        </p:txBody>
      </p:sp>
      <p:sp>
        <p:nvSpPr>
          <p:cNvPr id="10" name="Title 2">
            <a:extLst>
              <a:ext uri="{FF2B5EF4-FFF2-40B4-BE49-F238E27FC236}">
                <a16:creationId xmlns:a16="http://schemas.microsoft.com/office/drawing/2014/main" id="{D16A4B5F-E5A1-5680-ACD0-510D6B0FD2B1}"/>
              </a:ext>
            </a:extLst>
          </p:cNvPr>
          <p:cNvSpPr txBox="1">
            <a:spLocks/>
          </p:cNvSpPr>
          <p:nvPr/>
        </p:nvSpPr>
        <p:spPr>
          <a:xfrm>
            <a:off x="823319" y="1535084"/>
            <a:ext cx="6009591"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ea typeface="Times New Roman" panose="02020603050405020304" pitchFamily="18" charset="0"/>
                <a:cs typeface="Times New Roman" panose="02020603050405020304" pitchFamily="18" charset="0"/>
              </a:rPr>
              <a:t>1. Student</a:t>
            </a:r>
            <a:endParaRPr lang="en-US" sz="3200"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 Placeholder 34">
            <a:extLst>
              <a:ext uri="{FF2B5EF4-FFF2-40B4-BE49-F238E27FC236}">
                <a16:creationId xmlns:a16="http://schemas.microsoft.com/office/drawing/2014/main" id="{9BDEC914-493D-AD4A-527A-D2CCAA4A3160}"/>
              </a:ext>
            </a:extLst>
          </p:cNvPr>
          <p:cNvSpPr txBox="1">
            <a:spLocks/>
          </p:cNvSpPr>
          <p:nvPr/>
        </p:nvSpPr>
        <p:spPr>
          <a:xfrm>
            <a:off x="1261557" y="4317067"/>
            <a:ext cx="4114800" cy="1713117"/>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4. Submit for offer.</a:t>
            </a:r>
          </a:p>
          <a:p>
            <a:pPr>
              <a:lnSpc>
                <a:spcPct val="150000"/>
              </a:lnSpc>
            </a:pPr>
            <a:r>
              <a:rPr lang="en-US" sz="2400" b="0" dirty="0"/>
              <a:t>5. View requests.</a:t>
            </a:r>
          </a:p>
          <a:p>
            <a:pPr>
              <a:lnSpc>
                <a:spcPct val="150000"/>
              </a:lnSpc>
            </a:pPr>
            <a:r>
              <a:rPr lang="en-US" sz="2400" b="0" dirty="0"/>
              <a:t>6. Cancel request.</a:t>
            </a:r>
          </a:p>
        </p:txBody>
      </p:sp>
      <p:sp>
        <p:nvSpPr>
          <p:cNvPr id="6" name="Text Placeholder 34">
            <a:extLst>
              <a:ext uri="{FF2B5EF4-FFF2-40B4-BE49-F238E27FC236}">
                <a16:creationId xmlns:a16="http://schemas.microsoft.com/office/drawing/2014/main" id="{88B1F7CB-D75D-F098-837E-B28E374F7D44}"/>
              </a:ext>
            </a:extLst>
          </p:cNvPr>
          <p:cNvSpPr txBox="1">
            <a:spLocks/>
          </p:cNvSpPr>
          <p:nvPr/>
        </p:nvSpPr>
        <p:spPr>
          <a:xfrm>
            <a:off x="5455269" y="2189793"/>
            <a:ext cx="4302903" cy="1164541"/>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7. Set up notification settings.</a:t>
            </a:r>
          </a:p>
          <a:p>
            <a:pPr>
              <a:lnSpc>
                <a:spcPct val="150000"/>
              </a:lnSpc>
            </a:pPr>
            <a:r>
              <a:rPr lang="en-US" sz="2400" b="0" dirty="0"/>
              <a:t>8. Logout</a:t>
            </a:r>
          </a:p>
        </p:txBody>
      </p:sp>
    </p:spTree>
    <p:extLst>
      <p:ext uri="{BB962C8B-B14F-4D97-AF65-F5344CB8AC3E}">
        <p14:creationId xmlns:p14="http://schemas.microsoft.com/office/powerpoint/2010/main" val="5810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1000"/>
                                        <p:tgtEl>
                                          <p:spTgt spid="9">
                                            <p:txEl>
                                              <p:pRg st="2" end="2"/>
                                            </p:txEl>
                                          </p:spTgt>
                                        </p:tgtEl>
                                      </p:cBhvr>
                                    </p:animEffect>
                                    <p:anim calcmode="lin" valueType="num">
                                      <p:cBhvr>
                                        <p:cTn id="2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000"/>
                                        <p:tgtEl>
                                          <p:spTgt spid="4">
                                            <p:txEl>
                                              <p:pRg st="0" end="0"/>
                                            </p:txEl>
                                          </p:spTgt>
                                        </p:tgtEl>
                                      </p:cBhvr>
                                    </p:animEffect>
                                    <p:anim calcmode="lin" valueType="num">
                                      <p:cBhvr>
                                        <p:cTn id="3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1000"/>
                                        <p:tgtEl>
                                          <p:spTgt spid="4">
                                            <p:txEl>
                                              <p:pRg st="2" end="2"/>
                                            </p:txEl>
                                          </p:spTgt>
                                        </p:tgtEl>
                                      </p:cBhvr>
                                    </p:animEffect>
                                    <p:anim calcmode="lin" valueType="num">
                                      <p:cBhvr>
                                        <p:cTn id="4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1000"/>
                                        <p:tgtEl>
                                          <p:spTgt spid="6">
                                            <p:txEl>
                                              <p:pRg st="1" end="1"/>
                                            </p:txEl>
                                          </p:spTgt>
                                        </p:tgtEl>
                                      </p:cBhvr>
                                    </p:animEffect>
                                    <p:anim calcmode="lin" valueType="num">
                                      <p:cBhvr>
                                        <p:cTn id="5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1. Log in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F55B29E1-8CCF-A847-D8BE-0F592DA6D7A3}"/>
              </a:ext>
            </a:extLst>
          </p:cNvPr>
          <p:cNvPicPr>
            <a:picLocks noChangeAspect="1"/>
          </p:cNvPicPr>
          <p:nvPr/>
        </p:nvPicPr>
        <p:blipFill>
          <a:blip r:embed="rId3"/>
          <a:stretch>
            <a:fillRect/>
          </a:stretch>
        </p:blipFill>
        <p:spPr>
          <a:xfrm>
            <a:off x="581709" y="1291496"/>
            <a:ext cx="9417577" cy="4582208"/>
          </a:xfrm>
          <a:prstGeom prst="roundRect">
            <a:avLst>
              <a:gd name="adj" fmla="val 8594"/>
            </a:avLst>
          </a:prstGeom>
          <a:solidFill>
            <a:srgbClr val="FFFFFF">
              <a:shade val="85000"/>
            </a:srgbClr>
          </a:solidFill>
          <a:ln>
            <a:solidFill>
              <a:schemeClr val="bg1">
                <a:lumMod val="75000"/>
              </a:schemeClr>
            </a:solidFill>
          </a:ln>
          <a:effectLst/>
        </p:spPr>
      </p:pic>
      <p:pic>
        <p:nvPicPr>
          <p:cNvPr id="10" name="Picture 9" descr="A screenshot of a computer&#10;&#10;Description automatically generated with medium confidence">
            <a:extLst>
              <a:ext uri="{FF2B5EF4-FFF2-40B4-BE49-F238E27FC236}">
                <a16:creationId xmlns:a16="http://schemas.microsoft.com/office/drawing/2014/main" id="{C5E18276-7FF6-5001-6C13-2087D2880D39}"/>
              </a:ext>
            </a:extLst>
          </p:cNvPr>
          <p:cNvPicPr>
            <a:picLocks noChangeAspect="1"/>
          </p:cNvPicPr>
          <p:nvPr/>
        </p:nvPicPr>
        <p:blipFill>
          <a:blip r:embed="rId4"/>
          <a:stretch>
            <a:fillRect/>
          </a:stretch>
        </p:blipFill>
        <p:spPr>
          <a:xfrm>
            <a:off x="581708" y="1302647"/>
            <a:ext cx="9417577" cy="4567440"/>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53080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8"/>
                                        </p:tgtEl>
                                      </p:cBhvr>
                                    </p:animEffect>
                                    <p:anim calcmode="lin" valueType="num">
                                      <p:cBhvr>
                                        <p:cTn id="14" dur="1000"/>
                                        <p:tgtEl>
                                          <p:spTgt spid="8"/>
                                        </p:tgtEl>
                                        <p:attrNameLst>
                                          <p:attrName>ppt_x</p:attrName>
                                        </p:attrNameLst>
                                      </p:cBhvr>
                                      <p:tavLst>
                                        <p:tav tm="0">
                                          <p:val>
                                            <p:strVal val="ppt_x"/>
                                          </p:val>
                                        </p:tav>
                                        <p:tav tm="100000">
                                          <p:val>
                                            <p:strVal val="ppt_x"/>
                                          </p:val>
                                        </p:tav>
                                      </p:tavLst>
                                    </p:anim>
                                    <p:anim calcmode="lin" valueType="num">
                                      <p:cBhvr>
                                        <p:cTn id="15" dur="1000"/>
                                        <p:tgtEl>
                                          <p:spTgt spid="8"/>
                                        </p:tgtEl>
                                        <p:attrNameLst>
                                          <p:attrName>ppt_y</p:attrName>
                                        </p:attrNameLst>
                                      </p:cBhvr>
                                      <p:tavLst>
                                        <p:tav tm="0">
                                          <p:val>
                                            <p:strVal val="ppt_y"/>
                                          </p:val>
                                        </p:tav>
                                        <p:tav tm="100000">
                                          <p:val>
                                            <p:strVal val="ppt_y+.1"/>
                                          </p:val>
                                        </p:tav>
                                      </p:tavLst>
                                    </p:anim>
                                    <p:set>
                                      <p:cBhvr>
                                        <p:cTn id="16" dur="1" fill="hold">
                                          <p:stCondLst>
                                            <p:cond delay="999"/>
                                          </p:stCondLst>
                                        </p:cTn>
                                        <p:tgtEl>
                                          <p:spTgt spid="8"/>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dirty="0">
                <a:ea typeface="Times New Roman" panose="02020603050405020304" pitchFamily="18" charset="0"/>
                <a:cs typeface="Times New Roman" panose="02020603050405020304" pitchFamily="18" charset="0"/>
              </a:rPr>
              <a:t>2</a:t>
            </a:r>
            <a:r>
              <a:rPr lang="en-US" sz="4400" dirty="0">
                <a:effectLst/>
                <a:ea typeface="Times New Roman" panose="02020603050405020304" pitchFamily="18" charset="0"/>
                <a:cs typeface="Times New Roman" panose="02020603050405020304" pitchFamily="18" charset="0"/>
              </a:rPr>
              <a:t>. Forgot password</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shot of a computer&#10;&#10;Description automatically generated with low confidence">
            <a:extLst>
              <a:ext uri="{FF2B5EF4-FFF2-40B4-BE49-F238E27FC236}">
                <a16:creationId xmlns:a16="http://schemas.microsoft.com/office/drawing/2014/main" id="{7EE36983-F9BC-B96A-7EDD-B0C5BDC1D7A4}"/>
              </a:ext>
            </a:extLst>
          </p:cNvPr>
          <p:cNvPicPr>
            <a:picLocks noChangeAspect="1"/>
          </p:cNvPicPr>
          <p:nvPr/>
        </p:nvPicPr>
        <p:blipFill>
          <a:blip r:embed="rId3"/>
          <a:stretch>
            <a:fillRect/>
          </a:stretch>
        </p:blipFill>
        <p:spPr>
          <a:xfrm>
            <a:off x="581710" y="1306258"/>
            <a:ext cx="9417576" cy="4561111"/>
          </a:xfrm>
          <a:prstGeom prst="roundRect">
            <a:avLst>
              <a:gd name="adj" fmla="val 8594"/>
            </a:avLst>
          </a:prstGeom>
          <a:solidFill>
            <a:srgbClr val="FFFFFF">
              <a:shade val="85000"/>
            </a:srgbClr>
          </a:solidFill>
          <a:ln>
            <a:solidFill>
              <a:schemeClr val="bg1">
                <a:lumMod val="75000"/>
              </a:schemeClr>
            </a:solidFill>
          </a:ln>
          <a:effectLst/>
        </p:spPr>
      </p:pic>
      <p:pic>
        <p:nvPicPr>
          <p:cNvPr id="4" name="Picture 3">
            <a:extLst>
              <a:ext uri="{FF2B5EF4-FFF2-40B4-BE49-F238E27FC236}">
                <a16:creationId xmlns:a16="http://schemas.microsoft.com/office/drawing/2014/main" id="{34E3C0FC-7C40-B977-1D0F-89A6A3E9BEC9}"/>
              </a:ext>
            </a:extLst>
          </p:cNvPr>
          <p:cNvPicPr>
            <a:picLocks noChangeAspect="1"/>
          </p:cNvPicPr>
          <p:nvPr/>
        </p:nvPicPr>
        <p:blipFill>
          <a:blip r:embed="rId4"/>
          <a:stretch>
            <a:fillRect/>
          </a:stretch>
        </p:blipFill>
        <p:spPr>
          <a:xfrm>
            <a:off x="581710" y="1306257"/>
            <a:ext cx="9417576" cy="4548453"/>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9D16703B-F0E4-25CB-B102-B6E98DAB4603}"/>
              </a:ext>
            </a:extLst>
          </p:cNvPr>
          <p:cNvPicPr>
            <a:picLocks noChangeAspect="1"/>
          </p:cNvPicPr>
          <p:nvPr/>
        </p:nvPicPr>
        <p:blipFill>
          <a:blip r:embed="rId5"/>
          <a:stretch>
            <a:fillRect/>
          </a:stretch>
        </p:blipFill>
        <p:spPr>
          <a:xfrm>
            <a:off x="581710" y="1306255"/>
            <a:ext cx="9417576" cy="4561111"/>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descr="A screenshot of a cell phone&#10;&#10;Description automatically generated with medium confidence">
            <a:extLst>
              <a:ext uri="{FF2B5EF4-FFF2-40B4-BE49-F238E27FC236}">
                <a16:creationId xmlns:a16="http://schemas.microsoft.com/office/drawing/2014/main" id="{915FF8E8-8082-FE33-8633-29AAD766A395}"/>
              </a:ext>
            </a:extLst>
          </p:cNvPr>
          <p:cNvPicPr>
            <a:picLocks noChangeAspect="1"/>
          </p:cNvPicPr>
          <p:nvPr/>
        </p:nvPicPr>
        <p:blipFill>
          <a:blip r:embed="rId6"/>
          <a:stretch>
            <a:fillRect/>
          </a:stretch>
        </p:blipFill>
        <p:spPr>
          <a:xfrm>
            <a:off x="581710" y="1306251"/>
            <a:ext cx="9417576" cy="4561111"/>
          </a:xfrm>
          <a:prstGeom prst="roundRect">
            <a:avLst>
              <a:gd name="adj" fmla="val 8594"/>
            </a:avLst>
          </a:prstGeom>
          <a:solidFill>
            <a:srgbClr val="FFFFFF">
              <a:shade val="85000"/>
            </a:srgbClr>
          </a:solidFill>
          <a:ln>
            <a:solidFill>
              <a:schemeClr val="bg1">
                <a:lumMod val="75000"/>
              </a:schemeClr>
            </a:solidFill>
          </a:ln>
          <a:effectLst/>
        </p:spPr>
      </p:pic>
      <p:pic>
        <p:nvPicPr>
          <p:cNvPr id="13" name="Picture 12" descr="A screenshot of a computer&#10;&#10;Description automatically generated with low confidence">
            <a:extLst>
              <a:ext uri="{FF2B5EF4-FFF2-40B4-BE49-F238E27FC236}">
                <a16:creationId xmlns:a16="http://schemas.microsoft.com/office/drawing/2014/main" id="{92C5C2C3-467A-5F75-0D70-9778090E1070}"/>
              </a:ext>
            </a:extLst>
          </p:cNvPr>
          <p:cNvPicPr>
            <a:picLocks noChangeAspect="1"/>
          </p:cNvPicPr>
          <p:nvPr/>
        </p:nvPicPr>
        <p:blipFill>
          <a:blip r:embed="rId7"/>
          <a:stretch>
            <a:fillRect/>
          </a:stretch>
        </p:blipFill>
        <p:spPr>
          <a:xfrm>
            <a:off x="581710" y="1306247"/>
            <a:ext cx="9417576" cy="4572714"/>
          </a:xfrm>
          <a:prstGeom prst="roundRect">
            <a:avLst>
              <a:gd name="adj" fmla="val 8594"/>
            </a:avLst>
          </a:prstGeom>
          <a:solidFill>
            <a:srgbClr val="FFFFFF">
              <a:shade val="85000"/>
            </a:srgbClr>
          </a:solidFill>
          <a:ln>
            <a:solidFill>
              <a:schemeClr val="bg1">
                <a:lumMod val="75000"/>
              </a:schemeClr>
            </a:solidFill>
          </a:ln>
          <a:effectLst/>
        </p:spPr>
      </p:pic>
      <p:pic>
        <p:nvPicPr>
          <p:cNvPr id="10" name="Picture 9">
            <a:extLst>
              <a:ext uri="{FF2B5EF4-FFF2-40B4-BE49-F238E27FC236}">
                <a16:creationId xmlns:a16="http://schemas.microsoft.com/office/drawing/2014/main" id="{E7424090-14AE-9AD3-F53D-4A274489374B}"/>
              </a:ext>
            </a:extLst>
          </p:cNvPr>
          <p:cNvPicPr>
            <a:picLocks noChangeAspect="1"/>
          </p:cNvPicPr>
          <p:nvPr/>
        </p:nvPicPr>
        <p:blipFill>
          <a:blip r:embed="rId8"/>
          <a:stretch>
            <a:fillRect/>
          </a:stretch>
        </p:blipFill>
        <p:spPr>
          <a:xfrm>
            <a:off x="581711" y="1306246"/>
            <a:ext cx="9417576" cy="4572713"/>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438131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4"/>
                                        </p:tgtEl>
                                      </p:cBhvr>
                                    </p:animEffect>
                                    <p:anim calcmode="lin" valueType="num">
                                      <p:cBhvr>
                                        <p:cTn id="26" dur="1000"/>
                                        <p:tgtEl>
                                          <p:spTgt spid="4"/>
                                        </p:tgtEl>
                                        <p:attrNameLst>
                                          <p:attrName>ppt_x</p:attrName>
                                        </p:attrNameLst>
                                      </p:cBhvr>
                                      <p:tavLst>
                                        <p:tav tm="0">
                                          <p:val>
                                            <p:strVal val="ppt_x"/>
                                          </p:val>
                                        </p:tav>
                                        <p:tav tm="100000">
                                          <p:val>
                                            <p:strVal val="ppt_x"/>
                                          </p:val>
                                        </p:tav>
                                      </p:tavLst>
                                    </p:anim>
                                    <p:anim calcmode="lin" valueType="num">
                                      <p:cBhvr>
                                        <p:cTn id="27" dur="1000"/>
                                        <p:tgtEl>
                                          <p:spTgt spid="4"/>
                                        </p:tgtEl>
                                        <p:attrNameLst>
                                          <p:attrName>ppt_y</p:attrName>
                                        </p:attrNameLst>
                                      </p:cBhvr>
                                      <p:tavLst>
                                        <p:tav tm="0">
                                          <p:val>
                                            <p:strVal val="ppt_y"/>
                                          </p:val>
                                        </p:tav>
                                        <p:tav tm="100000">
                                          <p:val>
                                            <p:strVal val="ppt_y+.1"/>
                                          </p:val>
                                        </p:tav>
                                      </p:tavLst>
                                    </p:anim>
                                    <p:set>
                                      <p:cBhvr>
                                        <p:cTn id="28" dur="1" fill="hold">
                                          <p:stCondLst>
                                            <p:cond delay="999"/>
                                          </p:stCondLst>
                                        </p:cTn>
                                        <p:tgtEl>
                                          <p:spTgt spid="4"/>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6"/>
                                        </p:tgtEl>
                                      </p:cBhvr>
                                    </p:animEffect>
                                    <p:anim calcmode="lin" valueType="num">
                                      <p:cBhvr>
                                        <p:cTn id="38" dur="1000"/>
                                        <p:tgtEl>
                                          <p:spTgt spid="6"/>
                                        </p:tgtEl>
                                        <p:attrNameLst>
                                          <p:attrName>ppt_x</p:attrName>
                                        </p:attrNameLst>
                                      </p:cBhvr>
                                      <p:tavLst>
                                        <p:tav tm="0">
                                          <p:val>
                                            <p:strVal val="ppt_x"/>
                                          </p:val>
                                        </p:tav>
                                        <p:tav tm="100000">
                                          <p:val>
                                            <p:strVal val="ppt_x"/>
                                          </p:val>
                                        </p:tav>
                                      </p:tavLst>
                                    </p:anim>
                                    <p:anim calcmode="lin" valueType="num">
                                      <p:cBhvr>
                                        <p:cTn id="39" dur="1000"/>
                                        <p:tgtEl>
                                          <p:spTgt spid="6"/>
                                        </p:tgtEl>
                                        <p:attrNameLst>
                                          <p:attrName>ppt_y</p:attrName>
                                        </p:attrNameLst>
                                      </p:cBhvr>
                                      <p:tavLst>
                                        <p:tav tm="0">
                                          <p:val>
                                            <p:strVal val="ppt_y"/>
                                          </p:val>
                                        </p:tav>
                                        <p:tav tm="100000">
                                          <p:val>
                                            <p:strVal val="ppt_y+.1"/>
                                          </p:val>
                                        </p:tav>
                                      </p:tavLst>
                                    </p:anim>
                                    <p:set>
                                      <p:cBhvr>
                                        <p:cTn id="40" dur="1" fill="hold">
                                          <p:stCondLst>
                                            <p:cond delay="999"/>
                                          </p:stCondLst>
                                        </p:cTn>
                                        <p:tgtEl>
                                          <p:spTgt spid="6"/>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xit" presetSubtype="0" fill="hold" nodeType="clickEffect">
                                  <p:stCondLst>
                                    <p:cond delay="0"/>
                                  </p:stCondLst>
                                  <p:childTnLst>
                                    <p:animEffect transition="out" filter="fade">
                                      <p:cBhvr>
                                        <p:cTn id="49" dur="1000"/>
                                        <p:tgtEl>
                                          <p:spTgt spid="9"/>
                                        </p:tgtEl>
                                      </p:cBhvr>
                                    </p:animEffect>
                                    <p:anim calcmode="lin" valueType="num">
                                      <p:cBhvr>
                                        <p:cTn id="50" dur="1000"/>
                                        <p:tgtEl>
                                          <p:spTgt spid="9"/>
                                        </p:tgtEl>
                                        <p:attrNameLst>
                                          <p:attrName>ppt_x</p:attrName>
                                        </p:attrNameLst>
                                      </p:cBhvr>
                                      <p:tavLst>
                                        <p:tav tm="0">
                                          <p:val>
                                            <p:strVal val="ppt_x"/>
                                          </p:val>
                                        </p:tav>
                                        <p:tav tm="100000">
                                          <p:val>
                                            <p:strVal val="ppt_x"/>
                                          </p:val>
                                        </p:tav>
                                      </p:tavLst>
                                    </p:anim>
                                    <p:anim calcmode="lin" valueType="num">
                                      <p:cBhvr>
                                        <p:cTn id="51" dur="1000"/>
                                        <p:tgtEl>
                                          <p:spTgt spid="9"/>
                                        </p:tgtEl>
                                        <p:attrNameLst>
                                          <p:attrName>ppt_y</p:attrName>
                                        </p:attrNameLst>
                                      </p:cBhvr>
                                      <p:tavLst>
                                        <p:tav tm="0">
                                          <p:val>
                                            <p:strVal val="ppt_y"/>
                                          </p:val>
                                        </p:tav>
                                        <p:tav tm="100000">
                                          <p:val>
                                            <p:strVal val="ppt_y+.1"/>
                                          </p:val>
                                        </p:tav>
                                      </p:tavLst>
                                    </p:anim>
                                    <p:set>
                                      <p:cBhvr>
                                        <p:cTn id="52" dur="1" fill="hold">
                                          <p:stCondLst>
                                            <p:cond delay="999"/>
                                          </p:stCondLst>
                                        </p:cTn>
                                        <p:tgtEl>
                                          <p:spTgt spid="9"/>
                                        </p:tgtEl>
                                        <p:attrNameLst>
                                          <p:attrName>style.visibility</p:attrName>
                                        </p:attrNameLst>
                                      </p:cBhvr>
                                      <p:to>
                                        <p:strVal val="hidden"/>
                                      </p:to>
                                    </p:set>
                                  </p:childTnLst>
                                </p:cTn>
                              </p:par>
                              <p:par>
                                <p:cTn id="53" presetID="42"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13"/>
                                        </p:tgtEl>
                                      </p:cBhvr>
                                    </p:animEffect>
                                    <p:anim calcmode="lin" valueType="num">
                                      <p:cBhvr>
                                        <p:cTn id="62" dur="1000"/>
                                        <p:tgtEl>
                                          <p:spTgt spid="13"/>
                                        </p:tgtEl>
                                        <p:attrNameLst>
                                          <p:attrName>ppt_x</p:attrName>
                                        </p:attrNameLst>
                                      </p:cBhvr>
                                      <p:tavLst>
                                        <p:tav tm="0">
                                          <p:val>
                                            <p:strVal val="ppt_x"/>
                                          </p:val>
                                        </p:tav>
                                        <p:tav tm="100000">
                                          <p:val>
                                            <p:strVal val="ppt_x"/>
                                          </p:val>
                                        </p:tav>
                                      </p:tavLst>
                                    </p:anim>
                                    <p:anim calcmode="lin" valueType="num">
                                      <p:cBhvr>
                                        <p:cTn id="63" dur="1000"/>
                                        <p:tgtEl>
                                          <p:spTgt spid="13"/>
                                        </p:tgtEl>
                                        <p:attrNameLst>
                                          <p:attrName>ppt_y</p:attrName>
                                        </p:attrNameLst>
                                      </p:cBhvr>
                                      <p:tavLst>
                                        <p:tav tm="0">
                                          <p:val>
                                            <p:strVal val="ppt_y"/>
                                          </p:val>
                                        </p:tav>
                                        <p:tav tm="100000">
                                          <p:val>
                                            <p:strVal val="ppt_y+.1"/>
                                          </p:val>
                                        </p:tav>
                                      </p:tavLst>
                                    </p:anim>
                                    <p:set>
                                      <p:cBhvr>
                                        <p:cTn id="64" dur="1" fill="hold">
                                          <p:stCondLst>
                                            <p:cond delay="999"/>
                                          </p:stCondLst>
                                        </p:cTn>
                                        <p:tgtEl>
                                          <p:spTgt spid="13"/>
                                        </p:tgtEl>
                                        <p:attrNameLst>
                                          <p:attrName>style.visibility</p:attrName>
                                        </p:attrNameLst>
                                      </p:cBhvr>
                                      <p:to>
                                        <p:strVal val="hidden"/>
                                      </p:to>
                                    </p:set>
                                  </p:childTnLst>
                                </p:cTn>
                              </p:par>
                              <p:par>
                                <p:cTn id="65" presetID="42"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Reset password</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E8DC38E3-002A-FC81-2169-88513D55E997}"/>
              </a:ext>
            </a:extLst>
          </p:cNvPr>
          <p:cNvPicPr>
            <a:picLocks noChangeAspect="1"/>
          </p:cNvPicPr>
          <p:nvPr/>
        </p:nvPicPr>
        <p:blipFill>
          <a:blip r:embed="rId3"/>
          <a:stretch>
            <a:fillRect/>
          </a:stretch>
        </p:blipFill>
        <p:spPr>
          <a:xfrm>
            <a:off x="581709" y="1291496"/>
            <a:ext cx="9417576" cy="4579043"/>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F72733F5-71BE-8183-83F5-8E218D9EE89A}"/>
              </a:ext>
            </a:extLst>
          </p:cNvPr>
          <p:cNvPicPr>
            <a:picLocks noChangeAspect="1"/>
          </p:cNvPicPr>
          <p:nvPr/>
        </p:nvPicPr>
        <p:blipFill>
          <a:blip r:embed="rId4"/>
          <a:stretch>
            <a:fillRect/>
          </a:stretch>
        </p:blipFill>
        <p:spPr>
          <a:xfrm>
            <a:off x="581708" y="1302646"/>
            <a:ext cx="9417575" cy="4554781"/>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a:extLst>
              <a:ext uri="{FF2B5EF4-FFF2-40B4-BE49-F238E27FC236}">
                <a16:creationId xmlns:a16="http://schemas.microsoft.com/office/drawing/2014/main" id="{28179DEF-15C3-5AD6-F2E7-BBFD10B38547}"/>
              </a:ext>
            </a:extLst>
          </p:cNvPr>
          <p:cNvPicPr>
            <a:picLocks noChangeAspect="1"/>
          </p:cNvPicPr>
          <p:nvPr/>
        </p:nvPicPr>
        <p:blipFill>
          <a:blip r:embed="rId5"/>
          <a:stretch>
            <a:fillRect/>
          </a:stretch>
        </p:blipFill>
        <p:spPr>
          <a:xfrm>
            <a:off x="581705" y="1291494"/>
            <a:ext cx="9417575" cy="4567439"/>
          </a:xfrm>
          <a:prstGeom prst="roundRect">
            <a:avLst>
              <a:gd name="adj" fmla="val 8594"/>
            </a:avLst>
          </a:prstGeom>
          <a:solidFill>
            <a:srgbClr val="FFFFFF">
              <a:shade val="85000"/>
            </a:srgbClr>
          </a:solidFill>
          <a:ln>
            <a:solidFill>
              <a:schemeClr val="bg1">
                <a:lumMod val="75000"/>
              </a:schemeClr>
            </a:solidFill>
          </a:ln>
          <a:effectLst/>
        </p:spPr>
      </p:pic>
      <p:pic>
        <p:nvPicPr>
          <p:cNvPr id="12" name="Picture 11">
            <a:extLst>
              <a:ext uri="{FF2B5EF4-FFF2-40B4-BE49-F238E27FC236}">
                <a16:creationId xmlns:a16="http://schemas.microsoft.com/office/drawing/2014/main" id="{6EB0576E-A966-44C9-CB50-20570F4E7D7A}"/>
              </a:ext>
            </a:extLst>
          </p:cNvPr>
          <p:cNvPicPr>
            <a:picLocks noChangeAspect="1"/>
          </p:cNvPicPr>
          <p:nvPr/>
        </p:nvPicPr>
        <p:blipFill rotWithShape="1">
          <a:blip r:embed="rId5"/>
          <a:srcRect l="77657" t="86808" b="2"/>
          <a:stretch/>
        </p:blipFill>
        <p:spPr>
          <a:xfrm>
            <a:off x="7939668" y="5279669"/>
            <a:ext cx="2059612" cy="589662"/>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397107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6"/>
                                        </p:tgtEl>
                                      </p:cBhvr>
                                    </p:animEffect>
                                    <p:anim calcmode="lin" valueType="num">
                                      <p:cBhvr>
                                        <p:cTn id="26" dur="1000"/>
                                        <p:tgtEl>
                                          <p:spTgt spid="6"/>
                                        </p:tgtEl>
                                        <p:attrNameLst>
                                          <p:attrName>ppt_x</p:attrName>
                                        </p:attrNameLst>
                                      </p:cBhvr>
                                      <p:tavLst>
                                        <p:tav tm="0">
                                          <p:val>
                                            <p:strVal val="ppt_x"/>
                                          </p:val>
                                        </p:tav>
                                        <p:tav tm="100000">
                                          <p:val>
                                            <p:strVal val="ppt_x"/>
                                          </p:val>
                                        </p:tav>
                                      </p:tavLst>
                                    </p:anim>
                                    <p:anim calcmode="lin" valueType="num">
                                      <p:cBhvr>
                                        <p:cTn id="27" dur="1000"/>
                                        <p:tgtEl>
                                          <p:spTgt spid="6"/>
                                        </p:tgtEl>
                                        <p:attrNameLst>
                                          <p:attrName>ppt_y</p:attrName>
                                        </p:attrNameLst>
                                      </p:cBhvr>
                                      <p:tavLst>
                                        <p:tav tm="0">
                                          <p:val>
                                            <p:strVal val="ppt_y"/>
                                          </p:val>
                                        </p:tav>
                                        <p:tav tm="100000">
                                          <p:val>
                                            <p:strVal val="ppt_y+.1"/>
                                          </p:val>
                                        </p:tav>
                                      </p:tavLst>
                                    </p:anim>
                                    <p:set>
                                      <p:cBhvr>
                                        <p:cTn id="28" dur="1" fill="hold">
                                          <p:stCondLst>
                                            <p:cond delay="999"/>
                                          </p:stCondLst>
                                        </p:cTn>
                                        <p:tgtEl>
                                          <p:spTgt spid="6"/>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9"/>
                                        </p:tgtEl>
                                        <p:attrNameLst>
                                          <p:attrName>style.opacity</p:attrName>
                                        </p:attrNameLst>
                                      </p:cBhvr>
                                      <p:to>
                                        <p:strVal val="0.25"/>
                                      </p:to>
                                    </p:set>
                                    <p:animEffect filter="image" prLst="opacity: 0.25">
                                      <p:cBhvr rctx="IE">
                                        <p:cTn id="38" dur="indefinite"/>
                                        <p:tgtEl>
                                          <p:spTgt spid="9"/>
                                        </p:tgtEl>
                                      </p:cBhvr>
                                    </p:animEffect>
                                  </p:childTnLst>
                                </p:cTn>
                              </p:par>
                              <p:par>
                                <p:cTn id="39" presetID="16" presetClass="entr" presetSubtype="21"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8B8F280-46A0-53D2-9747-67EDA442B6A5}"/>
              </a:ext>
            </a:extLst>
          </p:cNvPr>
          <p:cNvSpPr>
            <a:spLocks noGrp="1"/>
          </p:cNvSpPr>
          <p:nvPr>
            <p:ph type="title"/>
          </p:nvPr>
        </p:nvSpPr>
        <p:spPr>
          <a:xfrm>
            <a:off x="509575" y="2367293"/>
            <a:ext cx="2010602" cy="715091"/>
          </a:xfrm>
        </p:spPr>
        <p:txBody>
          <a:bodyPr/>
          <a:lstStyle/>
          <a:p>
            <a:r>
              <a:rPr lang="en-US" altLang="zh-CN" dirty="0"/>
              <a:t>Agenda</a:t>
            </a:r>
            <a:endParaRPr lang="en-US" dirty="0"/>
          </a:p>
        </p:txBody>
      </p:sp>
      <p:pic>
        <p:nvPicPr>
          <p:cNvPr id="36" name="Picture Placeholder 35" descr="A building with many flags&#10;&#10;Description automatically generated with low confidence">
            <a:extLst>
              <a:ext uri="{FF2B5EF4-FFF2-40B4-BE49-F238E27FC236}">
                <a16:creationId xmlns:a16="http://schemas.microsoft.com/office/drawing/2014/main" id="{99A0F00A-E0AC-A24C-F6A2-206B37135AC6}"/>
              </a:ext>
            </a:extLst>
          </p:cNvPr>
          <p:cNvPicPr>
            <a:picLocks noGrp="1" noChangeAspect="1"/>
          </p:cNvPicPr>
          <p:nvPr>
            <p:ph type="pic" sz="quarter" idx="48"/>
          </p:nvPr>
        </p:nvPicPr>
        <p:blipFill>
          <a:blip r:embed="rId3"/>
          <a:srcRect l="26711" r="26711"/>
          <a:stretch>
            <a:fillRect/>
          </a:stretch>
        </p:blipFill>
        <p:spPr>
          <a:noFill/>
          <a:ln>
            <a:solidFill>
              <a:schemeClr val="bg1">
                <a:lumMod val="75000"/>
              </a:schemeClr>
            </a:solidFill>
          </a:ln>
        </p:spPr>
      </p:pic>
      <p:sp>
        <p:nvSpPr>
          <p:cNvPr id="11" name="Text Placeholder 10">
            <a:extLst>
              <a:ext uri="{FF2B5EF4-FFF2-40B4-BE49-F238E27FC236}">
                <a16:creationId xmlns:a16="http://schemas.microsoft.com/office/drawing/2014/main" id="{F9544044-5CF5-CCFB-6EF3-A4F3C6B561B0}"/>
              </a:ext>
            </a:extLst>
          </p:cNvPr>
          <p:cNvSpPr>
            <a:spLocks noGrp="1"/>
          </p:cNvSpPr>
          <p:nvPr>
            <p:ph type="body" sz="quarter" idx="27"/>
          </p:nvPr>
        </p:nvSpPr>
        <p:spPr>
          <a:xfrm>
            <a:off x="5571809" y="942666"/>
            <a:ext cx="1397703" cy="366836"/>
          </a:xfrm>
        </p:spPr>
        <p:txBody>
          <a:bodyPr/>
          <a:lstStyle/>
          <a:p>
            <a:r>
              <a:rPr lang="en-US" dirty="0"/>
              <a:t>Introduction</a:t>
            </a:r>
          </a:p>
        </p:txBody>
      </p:sp>
      <p:pic>
        <p:nvPicPr>
          <p:cNvPr id="48" name="Picture Placeholder 47" descr="A picture containing clothing, cartoon, illustration, art&#10;&#10;Description automatically generated">
            <a:extLst>
              <a:ext uri="{FF2B5EF4-FFF2-40B4-BE49-F238E27FC236}">
                <a16:creationId xmlns:a16="http://schemas.microsoft.com/office/drawing/2014/main" id="{52901889-4814-AE83-89FF-28436F16C916}"/>
              </a:ext>
            </a:extLst>
          </p:cNvPr>
          <p:cNvPicPr>
            <a:picLocks noGrp="1" noChangeAspect="1"/>
          </p:cNvPicPr>
          <p:nvPr>
            <p:ph type="pic" sz="quarter" idx="72"/>
          </p:nvPr>
        </p:nvPicPr>
        <p:blipFill>
          <a:blip r:embed="rId4"/>
          <a:srcRect l="6784" r="6784"/>
          <a:stretch>
            <a:fillRect/>
          </a:stretch>
        </p:blipFill>
        <p:spPr>
          <a:noFill/>
          <a:ln>
            <a:solidFill>
              <a:schemeClr val="bg1">
                <a:lumMod val="75000"/>
              </a:schemeClr>
            </a:solidFill>
          </a:ln>
        </p:spPr>
      </p:pic>
      <p:sp>
        <p:nvSpPr>
          <p:cNvPr id="14" name="Text Placeholder 13">
            <a:extLst>
              <a:ext uri="{FF2B5EF4-FFF2-40B4-BE49-F238E27FC236}">
                <a16:creationId xmlns:a16="http://schemas.microsoft.com/office/drawing/2014/main" id="{F3DE33F6-64B3-D27B-8256-A918AF900711}"/>
              </a:ext>
            </a:extLst>
          </p:cNvPr>
          <p:cNvSpPr>
            <a:spLocks noGrp="1"/>
          </p:cNvSpPr>
          <p:nvPr>
            <p:ph type="body" sz="quarter" idx="55"/>
          </p:nvPr>
        </p:nvSpPr>
        <p:spPr>
          <a:xfrm>
            <a:off x="9354222" y="955189"/>
            <a:ext cx="2098039" cy="366836"/>
          </a:xfrm>
        </p:spPr>
        <p:txBody>
          <a:bodyPr/>
          <a:lstStyle/>
          <a:p>
            <a:r>
              <a:rPr lang="en-US" dirty="0"/>
              <a:t>Challenges</a:t>
            </a:r>
          </a:p>
        </p:txBody>
      </p:sp>
      <p:pic>
        <p:nvPicPr>
          <p:cNvPr id="38" name="Picture Placeholder 37" descr="A picture containing screenshot, text, graphics, graphic design&#10;&#10;Description automatically generated">
            <a:extLst>
              <a:ext uri="{FF2B5EF4-FFF2-40B4-BE49-F238E27FC236}">
                <a16:creationId xmlns:a16="http://schemas.microsoft.com/office/drawing/2014/main" id="{E5CD9801-7983-1CC1-F05D-489CDDE2A81B}"/>
              </a:ext>
            </a:extLst>
          </p:cNvPr>
          <p:cNvPicPr>
            <a:picLocks noGrp="1" noChangeAspect="1"/>
          </p:cNvPicPr>
          <p:nvPr>
            <p:ph type="pic" sz="quarter" idx="69"/>
          </p:nvPr>
        </p:nvPicPr>
        <p:blipFill>
          <a:blip r:embed="rId5"/>
          <a:srcRect l="6784" r="6784"/>
          <a:stretch>
            <a:fillRect/>
          </a:stretch>
        </p:blipFill>
        <p:spPr>
          <a:noFill/>
          <a:ln>
            <a:solidFill>
              <a:schemeClr val="bg1">
                <a:lumMod val="75000"/>
              </a:schemeClr>
            </a:solidFill>
          </a:ln>
        </p:spPr>
      </p:pic>
      <p:sp>
        <p:nvSpPr>
          <p:cNvPr id="16" name="Text Placeholder 15">
            <a:extLst>
              <a:ext uri="{FF2B5EF4-FFF2-40B4-BE49-F238E27FC236}">
                <a16:creationId xmlns:a16="http://schemas.microsoft.com/office/drawing/2014/main" id="{E8744A73-07D5-5D6D-7BF9-A3A465A7825F}"/>
              </a:ext>
            </a:extLst>
          </p:cNvPr>
          <p:cNvSpPr>
            <a:spLocks noGrp="1"/>
          </p:cNvSpPr>
          <p:nvPr>
            <p:ph type="body" sz="quarter" idx="57"/>
          </p:nvPr>
        </p:nvSpPr>
        <p:spPr>
          <a:xfrm>
            <a:off x="5570443" y="2503838"/>
            <a:ext cx="1672469" cy="355296"/>
          </a:xfrm>
        </p:spPr>
        <p:txBody>
          <a:bodyPr/>
          <a:lstStyle/>
          <a:p>
            <a:r>
              <a:rPr lang="en-US" altLang="zh-CN" dirty="0"/>
              <a:t>Related Works</a:t>
            </a:r>
            <a:endParaRPr lang="en-US" dirty="0"/>
          </a:p>
        </p:txBody>
      </p:sp>
      <p:pic>
        <p:nvPicPr>
          <p:cNvPr id="46" name="Picture Placeholder 45" descr="A person sitting at a desk with a computer&#10;&#10;Description automatically generated with medium confidence">
            <a:extLst>
              <a:ext uri="{FF2B5EF4-FFF2-40B4-BE49-F238E27FC236}">
                <a16:creationId xmlns:a16="http://schemas.microsoft.com/office/drawing/2014/main" id="{E2E5E76F-6147-26FC-F9CA-1F6D472C5C46}"/>
              </a:ext>
            </a:extLst>
          </p:cNvPr>
          <p:cNvPicPr>
            <a:picLocks noGrp="1" noChangeAspect="1"/>
          </p:cNvPicPr>
          <p:nvPr>
            <p:ph type="pic" sz="quarter" idx="73"/>
          </p:nvPr>
        </p:nvPicPr>
        <p:blipFill>
          <a:blip r:embed="rId6"/>
          <a:srcRect l="6784" r="6784"/>
          <a:stretch>
            <a:fillRect/>
          </a:stretch>
        </p:blipFill>
        <p:spPr>
          <a:noFill/>
          <a:ln>
            <a:solidFill>
              <a:schemeClr val="bg1">
                <a:lumMod val="75000"/>
              </a:schemeClr>
            </a:solidFill>
          </a:ln>
        </p:spPr>
      </p:pic>
      <p:sp>
        <p:nvSpPr>
          <p:cNvPr id="18" name="Text Placeholder 17">
            <a:extLst>
              <a:ext uri="{FF2B5EF4-FFF2-40B4-BE49-F238E27FC236}">
                <a16:creationId xmlns:a16="http://schemas.microsoft.com/office/drawing/2014/main" id="{964A0524-88FA-12F1-2F67-B339B659D433}"/>
              </a:ext>
            </a:extLst>
          </p:cNvPr>
          <p:cNvSpPr>
            <a:spLocks noGrp="1"/>
          </p:cNvSpPr>
          <p:nvPr>
            <p:ph type="body" sz="quarter" idx="59"/>
          </p:nvPr>
        </p:nvSpPr>
        <p:spPr>
          <a:xfrm>
            <a:off x="9354222" y="2316764"/>
            <a:ext cx="2098039" cy="701144"/>
          </a:xfrm>
        </p:spPr>
        <p:txBody>
          <a:bodyPr/>
          <a:lstStyle/>
          <a:p>
            <a:r>
              <a:rPr lang="en-US" dirty="0"/>
              <a:t>Methodology and Technologies</a:t>
            </a:r>
          </a:p>
        </p:txBody>
      </p:sp>
      <p:pic>
        <p:nvPicPr>
          <p:cNvPr id="40" name="Picture Placeholder 39" descr="A picture containing computer, computer, text, multimedia&#10;&#10;Description automatically generated">
            <a:extLst>
              <a:ext uri="{FF2B5EF4-FFF2-40B4-BE49-F238E27FC236}">
                <a16:creationId xmlns:a16="http://schemas.microsoft.com/office/drawing/2014/main" id="{ED1F8CDF-C920-FF5F-F85A-B8FE842D6E44}"/>
              </a:ext>
            </a:extLst>
          </p:cNvPr>
          <p:cNvPicPr>
            <a:picLocks noGrp="1" noChangeAspect="1"/>
          </p:cNvPicPr>
          <p:nvPr>
            <p:ph type="pic" sz="quarter" idx="70"/>
          </p:nvPr>
        </p:nvPicPr>
        <p:blipFill>
          <a:blip r:embed="rId7"/>
          <a:srcRect l="6784" r="6784"/>
          <a:stretch>
            <a:fillRect/>
          </a:stretch>
        </p:blipFill>
        <p:spPr>
          <a:noFill/>
          <a:ln>
            <a:solidFill>
              <a:schemeClr val="bg1">
                <a:lumMod val="75000"/>
              </a:schemeClr>
            </a:solidFill>
          </a:ln>
        </p:spPr>
      </p:pic>
      <p:sp>
        <p:nvSpPr>
          <p:cNvPr id="20" name="Text Placeholder 19">
            <a:extLst>
              <a:ext uri="{FF2B5EF4-FFF2-40B4-BE49-F238E27FC236}">
                <a16:creationId xmlns:a16="http://schemas.microsoft.com/office/drawing/2014/main" id="{F8C4D5B7-C3C4-4420-25E2-49D881837E0E}"/>
              </a:ext>
            </a:extLst>
          </p:cNvPr>
          <p:cNvSpPr>
            <a:spLocks noGrp="1"/>
          </p:cNvSpPr>
          <p:nvPr>
            <p:ph type="body" sz="quarter" idx="61"/>
          </p:nvPr>
        </p:nvSpPr>
        <p:spPr>
          <a:xfrm>
            <a:off x="5567700" y="3947859"/>
            <a:ext cx="2098039" cy="617417"/>
          </a:xfrm>
        </p:spPr>
        <p:txBody>
          <a:bodyPr/>
          <a:lstStyle/>
          <a:p>
            <a:r>
              <a:rPr lang="en-US" sz="1800" dirty="0"/>
              <a:t>System Requirements</a:t>
            </a:r>
            <a:endParaRPr lang="en-US" dirty="0"/>
          </a:p>
        </p:txBody>
      </p:sp>
      <p:pic>
        <p:nvPicPr>
          <p:cNvPr id="50" name="Picture Placeholder 49" descr="A picture containing text, tablet computer, multimedia, computer&#10;&#10;Description automatically generated">
            <a:extLst>
              <a:ext uri="{FF2B5EF4-FFF2-40B4-BE49-F238E27FC236}">
                <a16:creationId xmlns:a16="http://schemas.microsoft.com/office/drawing/2014/main" id="{61457014-5ED4-91A0-E882-26F33FBEAF93}"/>
              </a:ext>
            </a:extLst>
          </p:cNvPr>
          <p:cNvPicPr>
            <a:picLocks noGrp="1" noChangeAspect="1"/>
          </p:cNvPicPr>
          <p:nvPr>
            <p:ph type="pic" sz="quarter" idx="74"/>
          </p:nvPr>
        </p:nvPicPr>
        <p:blipFill>
          <a:blip r:embed="rId8"/>
          <a:srcRect l="21189" r="21189"/>
          <a:stretch>
            <a:fillRect/>
          </a:stretch>
        </p:blipFill>
        <p:spPr>
          <a:noFill/>
          <a:ln>
            <a:solidFill>
              <a:schemeClr val="bg1">
                <a:lumMod val="75000"/>
              </a:schemeClr>
            </a:solidFill>
          </a:ln>
        </p:spPr>
      </p:pic>
      <p:sp>
        <p:nvSpPr>
          <p:cNvPr id="22" name="Text Placeholder 21">
            <a:extLst>
              <a:ext uri="{FF2B5EF4-FFF2-40B4-BE49-F238E27FC236}">
                <a16:creationId xmlns:a16="http://schemas.microsoft.com/office/drawing/2014/main" id="{4FE1E6F0-223A-BB5C-E15D-551167439088}"/>
              </a:ext>
            </a:extLst>
          </p:cNvPr>
          <p:cNvSpPr>
            <a:spLocks noGrp="1"/>
          </p:cNvSpPr>
          <p:nvPr>
            <p:ph type="body" sz="quarter" idx="63"/>
          </p:nvPr>
        </p:nvSpPr>
        <p:spPr>
          <a:xfrm>
            <a:off x="9365373" y="4074293"/>
            <a:ext cx="2098039" cy="366836"/>
          </a:xfrm>
        </p:spPr>
        <p:txBody>
          <a:bodyPr/>
          <a:lstStyle/>
          <a:p>
            <a:r>
              <a:rPr lang="en-US" dirty="0"/>
              <a:t>Video</a:t>
            </a:r>
          </a:p>
        </p:txBody>
      </p:sp>
      <p:pic>
        <p:nvPicPr>
          <p:cNvPr id="42" name="Picture Placeholder 41">
            <a:extLst>
              <a:ext uri="{FF2B5EF4-FFF2-40B4-BE49-F238E27FC236}">
                <a16:creationId xmlns:a16="http://schemas.microsoft.com/office/drawing/2014/main" id="{0ACE48E7-FFD0-F978-D292-1A25D790DFF2}"/>
              </a:ext>
            </a:extLst>
          </p:cNvPr>
          <p:cNvPicPr>
            <a:picLocks noGrp="1" noChangeAspect="1"/>
          </p:cNvPicPr>
          <p:nvPr>
            <p:ph type="pic" sz="quarter" idx="71"/>
          </p:nvPr>
        </p:nvPicPr>
        <p:blipFill>
          <a:blip r:embed="rId9"/>
          <a:srcRect l="6799" r="6799"/>
          <a:stretch/>
        </p:blipFill>
        <p:spPr>
          <a:noFill/>
          <a:ln>
            <a:solidFill>
              <a:schemeClr val="bg1">
                <a:lumMod val="75000"/>
              </a:schemeClr>
            </a:solidFill>
          </a:ln>
        </p:spPr>
      </p:pic>
      <p:sp>
        <p:nvSpPr>
          <p:cNvPr id="24" name="Text Placeholder 23">
            <a:extLst>
              <a:ext uri="{FF2B5EF4-FFF2-40B4-BE49-F238E27FC236}">
                <a16:creationId xmlns:a16="http://schemas.microsoft.com/office/drawing/2014/main" id="{67F09AC0-0415-06F4-9751-F06107ADC32C}"/>
              </a:ext>
            </a:extLst>
          </p:cNvPr>
          <p:cNvSpPr>
            <a:spLocks noGrp="1"/>
          </p:cNvSpPr>
          <p:nvPr>
            <p:ph type="body" sz="quarter" idx="65"/>
          </p:nvPr>
        </p:nvSpPr>
        <p:spPr>
          <a:xfrm>
            <a:off x="5567700" y="5553247"/>
            <a:ext cx="2098039" cy="600688"/>
          </a:xfrm>
        </p:spPr>
        <p:txBody>
          <a:bodyPr/>
          <a:lstStyle/>
          <a:p>
            <a:r>
              <a:rPr lang="en-US" dirty="0"/>
              <a:t>Software Analysis and Design</a:t>
            </a:r>
          </a:p>
        </p:txBody>
      </p:sp>
      <p:pic>
        <p:nvPicPr>
          <p:cNvPr id="44" name="Picture Placeholder 43" descr="A person looking at a city&#10;&#10;Description automatically generated with low confidence">
            <a:extLst>
              <a:ext uri="{FF2B5EF4-FFF2-40B4-BE49-F238E27FC236}">
                <a16:creationId xmlns:a16="http://schemas.microsoft.com/office/drawing/2014/main" id="{207A40AA-8C64-34D7-1867-09320BD482E0}"/>
              </a:ext>
            </a:extLst>
          </p:cNvPr>
          <p:cNvPicPr>
            <a:picLocks noGrp="1" noChangeAspect="1"/>
          </p:cNvPicPr>
          <p:nvPr>
            <p:ph type="pic" sz="quarter" idx="75"/>
          </p:nvPr>
        </p:nvPicPr>
        <p:blipFill>
          <a:blip r:embed="rId10"/>
          <a:srcRect l="6834" r="6834"/>
          <a:stretch>
            <a:fillRect/>
          </a:stretch>
        </p:blipFill>
        <p:spPr>
          <a:noFill/>
          <a:ln>
            <a:solidFill>
              <a:schemeClr val="bg1">
                <a:lumMod val="75000"/>
              </a:schemeClr>
            </a:solidFill>
          </a:ln>
        </p:spPr>
      </p:pic>
      <p:sp>
        <p:nvSpPr>
          <p:cNvPr id="26" name="Text Placeholder 25">
            <a:extLst>
              <a:ext uri="{FF2B5EF4-FFF2-40B4-BE49-F238E27FC236}">
                <a16:creationId xmlns:a16="http://schemas.microsoft.com/office/drawing/2014/main" id="{71D1079A-03A7-AF56-3B8D-9967CFC1F5A7}"/>
              </a:ext>
            </a:extLst>
          </p:cNvPr>
          <p:cNvSpPr>
            <a:spLocks noGrp="1"/>
          </p:cNvSpPr>
          <p:nvPr>
            <p:ph type="body" sz="quarter" idx="67"/>
          </p:nvPr>
        </p:nvSpPr>
        <p:spPr>
          <a:xfrm>
            <a:off x="9354222" y="5662710"/>
            <a:ext cx="2098039" cy="365125"/>
          </a:xfrm>
        </p:spPr>
        <p:txBody>
          <a:bodyPr/>
          <a:lstStyle/>
          <a:p>
            <a:r>
              <a:rPr lang="en-US" sz="1800" dirty="0"/>
              <a:t>Future Visions</a:t>
            </a:r>
            <a:endParaRPr lang="en-US" dirty="0"/>
          </a:p>
        </p:txBody>
      </p:sp>
      <p:sp>
        <p:nvSpPr>
          <p:cNvPr id="8" name="Footer Placeholder 7">
            <a:extLst>
              <a:ext uri="{FF2B5EF4-FFF2-40B4-BE49-F238E27FC236}">
                <a16:creationId xmlns:a16="http://schemas.microsoft.com/office/drawing/2014/main" id="{0A2F2D3D-AF1B-B44F-4D01-6452E2D57F24}"/>
              </a:ext>
            </a:extLst>
          </p:cNvPr>
          <p:cNvSpPr>
            <a:spLocks noGrp="1"/>
          </p:cNvSpPr>
          <p:nvPr>
            <p:ph type="ftr" sz="quarter" idx="76"/>
          </p:nvPr>
        </p:nvSpPr>
        <p:spPr/>
        <p:txBody>
          <a:bodyPr/>
          <a:lstStyle/>
          <a:p>
            <a:r>
              <a:rPr lang="en-US" sz="1200" dirty="0"/>
              <a:t>Developing A Student Exchange Management System</a:t>
            </a:r>
            <a:endParaRPr lang="en-US" dirty="0"/>
          </a:p>
        </p:txBody>
      </p:sp>
      <p:sp>
        <p:nvSpPr>
          <p:cNvPr id="9" name="Slide Number Placeholder 8">
            <a:extLst>
              <a:ext uri="{FF2B5EF4-FFF2-40B4-BE49-F238E27FC236}">
                <a16:creationId xmlns:a16="http://schemas.microsoft.com/office/drawing/2014/main" id="{1F060E98-D4C8-CCA2-12FE-5A1F432B1A09}"/>
              </a:ext>
            </a:extLst>
          </p:cNvPr>
          <p:cNvSpPr>
            <a:spLocks noGrp="1"/>
          </p:cNvSpPr>
          <p:nvPr>
            <p:ph type="sldNum" sz="quarter" idx="77"/>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3444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Dashboard</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building with flags in front of it&#10;&#10;Description automatically generated with low confidence">
            <a:extLst>
              <a:ext uri="{FF2B5EF4-FFF2-40B4-BE49-F238E27FC236}">
                <a16:creationId xmlns:a16="http://schemas.microsoft.com/office/drawing/2014/main" id="{612D606D-8757-3A69-68A1-1B5716A31727}"/>
              </a:ext>
            </a:extLst>
          </p:cNvPr>
          <p:cNvPicPr>
            <a:picLocks noChangeAspect="1"/>
          </p:cNvPicPr>
          <p:nvPr/>
        </p:nvPicPr>
        <p:blipFill>
          <a:blip r:embed="rId3"/>
          <a:stretch>
            <a:fillRect/>
          </a:stretch>
        </p:blipFill>
        <p:spPr>
          <a:xfrm>
            <a:off x="581708" y="1291493"/>
            <a:ext cx="9417576" cy="4579043"/>
          </a:xfrm>
          <a:prstGeom prst="roundRect">
            <a:avLst>
              <a:gd name="adj" fmla="val 8594"/>
            </a:avLst>
          </a:prstGeom>
          <a:solidFill>
            <a:srgbClr val="FFFFFF">
              <a:shade val="85000"/>
            </a:srgbClr>
          </a:solidFill>
          <a:ln>
            <a:solidFill>
              <a:schemeClr val="bg1">
                <a:lumMod val="75000"/>
              </a:schemeClr>
            </a:solidFill>
          </a:ln>
          <a:effectLst/>
        </p:spPr>
      </p:pic>
      <p:pic>
        <p:nvPicPr>
          <p:cNvPr id="8" name="Picture 7" descr="A screen shot of a video&#10;&#10;Description automatically generated with low confidence">
            <a:extLst>
              <a:ext uri="{FF2B5EF4-FFF2-40B4-BE49-F238E27FC236}">
                <a16:creationId xmlns:a16="http://schemas.microsoft.com/office/drawing/2014/main" id="{0E84A8FA-324D-6578-6FD5-98211133E273}"/>
              </a:ext>
            </a:extLst>
          </p:cNvPr>
          <p:cNvPicPr>
            <a:picLocks noChangeAspect="1"/>
          </p:cNvPicPr>
          <p:nvPr/>
        </p:nvPicPr>
        <p:blipFill>
          <a:blip r:embed="rId4"/>
          <a:stretch>
            <a:fillRect/>
          </a:stretch>
        </p:blipFill>
        <p:spPr>
          <a:xfrm>
            <a:off x="581707" y="1291492"/>
            <a:ext cx="9417575" cy="4569549"/>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358269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dirty="0">
                <a:ea typeface="Times New Roman" panose="02020603050405020304" pitchFamily="18" charset="0"/>
                <a:cs typeface="Times New Roman" panose="02020603050405020304" pitchFamily="18" charset="0"/>
              </a:rPr>
              <a:t>3</a:t>
            </a:r>
            <a:r>
              <a:rPr lang="en-US" sz="4400" dirty="0">
                <a:effectLst/>
                <a:ea typeface="Times New Roman" panose="02020603050405020304" pitchFamily="18" charset="0"/>
                <a:cs typeface="Times New Roman" panose="02020603050405020304" pitchFamily="18" charset="0"/>
              </a:rPr>
              <a:t>. View available offers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44EFC227-BBBA-41FC-1B1C-09BF9E45330C}"/>
              </a:ext>
            </a:extLst>
          </p:cNvPr>
          <p:cNvPicPr>
            <a:picLocks noChangeAspect="1"/>
          </p:cNvPicPr>
          <p:nvPr/>
        </p:nvPicPr>
        <p:blipFill>
          <a:blip r:embed="rId3"/>
          <a:stretch>
            <a:fillRect/>
          </a:stretch>
        </p:blipFill>
        <p:spPr>
          <a:xfrm>
            <a:off x="581709" y="1291495"/>
            <a:ext cx="9448020" cy="4582205"/>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4238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dirty="0"/>
              <a:t>Columns control</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D91B7228-F90A-8164-8C0B-264799110458}"/>
              </a:ext>
            </a:extLst>
          </p:cNvPr>
          <p:cNvPicPr>
            <a:picLocks noChangeAspect="1"/>
          </p:cNvPicPr>
          <p:nvPr/>
        </p:nvPicPr>
        <p:blipFill>
          <a:blip r:embed="rId3"/>
          <a:stretch>
            <a:fillRect/>
          </a:stretch>
        </p:blipFill>
        <p:spPr>
          <a:xfrm>
            <a:off x="581709" y="1291494"/>
            <a:ext cx="9461114" cy="4582197"/>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62EBBAD2-C5EB-61BD-D1DE-50E470D68FD3}"/>
              </a:ext>
            </a:extLst>
          </p:cNvPr>
          <p:cNvPicPr>
            <a:picLocks noChangeAspect="1"/>
          </p:cNvPicPr>
          <p:nvPr/>
        </p:nvPicPr>
        <p:blipFill>
          <a:blip r:embed="rId4"/>
          <a:stretch>
            <a:fillRect/>
          </a:stretch>
        </p:blipFill>
        <p:spPr>
          <a:xfrm>
            <a:off x="581709" y="1291493"/>
            <a:ext cx="9461114" cy="4606571"/>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a:extLst>
              <a:ext uri="{FF2B5EF4-FFF2-40B4-BE49-F238E27FC236}">
                <a16:creationId xmlns:a16="http://schemas.microsoft.com/office/drawing/2014/main" id="{495B7CFD-BECF-A6A7-5BAB-D7065A10E3D9}"/>
              </a:ext>
            </a:extLst>
          </p:cNvPr>
          <p:cNvPicPr>
            <a:picLocks noChangeAspect="1"/>
          </p:cNvPicPr>
          <p:nvPr/>
        </p:nvPicPr>
        <p:blipFill>
          <a:blip r:embed="rId5"/>
          <a:stretch>
            <a:fillRect/>
          </a:stretch>
        </p:blipFill>
        <p:spPr>
          <a:xfrm>
            <a:off x="581708" y="1291491"/>
            <a:ext cx="9461113" cy="4588555"/>
          </a:xfrm>
          <a:prstGeom prst="roundRect">
            <a:avLst>
              <a:gd name="adj" fmla="val 8594"/>
            </a:avLst>
          </a:prstGeom>
          <a:solidFill>
            <a:srgbClr val="FFFFFF">
              <a:shade val="85000"/>
            </a:srgbClr>
          </a:solidFill>
          <a:ln>
            <a:solidFill>
              <a:schemeClr val="bg1">
                <a:lumMod val="75000"/>
              </a:schemeClr>
            </a:solidFill>
          </a:ln>
          <a:effectLst/>
        </p:spPr>
      </p:pic>
      <p:pic>
        <p:nvPicPr>
          <p:cNvPr id="12" name="Picture 11">
            <a:extLst>
              <a:ext uri="{FF2B5EF4-FFF2-40B4-BE49-F238E27FC236}">
                <a16:creationId xmlns:a16="http://schemas.microsoft.com/office/drawing/2014/main" id="{9841D16B-F80A-E919-1FF4-6C14FBD19C35}"/>
              </a:ext>
            </a:extLst>
          </p:cNvPr>
          <p:cNvPicPr>
            <a:picLocks noChangeAspect="1"/>
          </p:cNvPicPr>
          <p:nvPr/>
        </p:nvPicPr>
        <p:blipFill>
          <a:blip r:embed="rId6"/>
          <a:stretch>
            <a:fillRect/>
          </a:stretch>
        </p:blipFill>
        <p:spPr>
          <a:xfrm>
            <a:off x="581704" y="1291489"/>
            <a:ext cx="9461114" cy="4606571"/>
          </a:xfrm>
          <a:prstGeom prst="roundRect">
            <a:avLst>
              <a:gd name="adj" fmla="val 8594"/>
            </a:avLst>
          </a:prstGeom>
          <a:solidFill>
            <a:srgbClr val="FFFFFF">
              <a:shade val="85000"/>
            </a:srgbClr>
          </a:solidFill>
          <a:ln>
            <a:solidFill>
              <a:schemeClr val="bg1">
                <a:lumMod val="75000"/>
              </a:schemeClr>
            </a:solidFill>
          </a:ln>
          <a:effectLst/>
        </p:spPr>
      </p:pic>
      <p:sp>
        <p:nvSpPr>
          <p:cNvPr id="8" name="Title 2">
            <a:extLst>
              <a:ext uri="{FF2B5EF4-FFF2-40B4-BE49-F238E27FC236}">
                <a16:creationId xmlns:a16="http://schemas.microsoft.com/office/drawing/2014/main" id="{6DEFD6D1-C007-CA09-4B32-7F7C52C0CC9D}"/>
              </a:ext>
            </a:extLst>
          </p:cNvPr>
          <p:cNvSpPr txBox="1">
            <a:spLocks/>
          </p:cNvSpPr>
          <p:nvPr/>
        </p:nvSpPr>
        <p:spPr>
          <a:xfrm>
            <a:off x="484632" y="427526"/>
            <a:ext cx="7201842"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Filter offers</a:t>
            </a:r>
          </a:p>
        </p:txBody>
      </p:sp>
      <p:sp>
        <p:nvSpPr>
          <p:cNvPr id="10" name="Title 2">
            <a:extLst>
              <a:ext uri="{FF2B5EF4-FFF2-40B4-BE49-F238E27FC236}">
                <a16:creationId xmlns:a16="http://schemas.microsoft.com/office/drawing/2014/main" id="{954CDD0E-B4EE-5AB3-2255-637C9CC9A5DB}"/>
              </a:ext>
            </a:extLst>
          </p:cNvPr>
          <p:cNvSpPr txBox="1">
            <a:spLocks/>
          </p:cNvSpPr>
          <p:nvPr/>
        </p:nvSpPr>
        <p:spPr>
          <a:xfrm>
            <a:off x="484632" y="422733"/>
            <a:ext cx="7201842"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Density</a:t>
            </a:r>
          </a:p>
        </p:txBody>
      </p:sp>
      <p:sp>
        <p:nvSpPr>
          <p:cNvPr id="14" name="Title 2">
            <a:extLst>
              <a:ext uri="{FF2B5EF4-FFF2-40B4-BE49-F238E27FC236}">
                <a16:creationId xmlns:a16="http://schemas.microsoft.com/office/drawing/2014/main" id="{50D90F58-F59C-3AC0-4990-4CD56DE40BC9}"/>
              </a:ext>
            </a:extLst>
          </p:cNvPr>
          <p:cNvSpPr txBox="1">
            <a:spLocks/>
          </p:cNvSpPr>
          <p:nvPr/>
        </p:nvSpPr>
        <p:spPr>
          <a:xfrm>
            <a:off x="484632" y="432444"/>
            <a:ext cx="7201842"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Pagination</a:t>
            </a:r>
          </a:p>
        </p:txBody>
      </p:sp>
      <p:pic>
        <p:nvPicPr>
          <p:cNvPr id="16" name="Picture 15">
            <a:extLst>
              <a:ext uri="{FF2B5EF4-FFF2-40B4-BE49-F238E27FC236}">
                <a16:creationId xmlns:a16="http://schemas.microsoft.com/office/drawing/2014/main" id="{7F27F07D-DDF0-5655-935E-41419F6B421B}"/>
              </a:ext>
            </a:extLst>
          </p:cNvPr>
          <p:cNvPicPr>
            <a:picLocks noChangeAspect="1"/>
          </p:cNvPicPr>
          <p:nvPr/>
        </p:nvPicPr>
        <p:blipFill>
          <a:blip r:embed="rId7"/>
          <a:stretch>
            <a:fillRect/>
          </a:stretch>
        </p:blipFill>
        <p:spPr>
          <a:xfrm>
            <a:off x="581699" y="1297591"/>
            <a:ext cx="9461113" cy="4600469"/>
          </a:xfrm>
          <a:prstGeom prst="roundRect">
            <a:avLst>
              <a:gd name="adj" fmla="val 8594"/>
            </a:avLst>
          </a:prstGeom>
          <a:solidFill>
            <a:srgbClr val="FFFFFF">
              <a:shade val="85000"/>
            </a:srgbClr>
          </a:solidFill>
          <a:ln>
            <a:solidFill>
              <a:schemeClr val="bg1">
                <a:lumMod val="75000"/>
              </a:schemeClr>
            </a:solidFill>
          </a:ln>
          <a:effectLst/>
        </p:spPr>
      </p:pic>
      <p:sp>
        <p:nvSpPr>
          <p:cNvPr id="17" name="Title 2">
            <a:extLst>
              <a:ext uri="{FF2B5EF4-FFF2-40B4-BE49-F238E27FC236}">
                <a16:creationId xmlns:a16="http://schemas.microsoft.com/office/drawing/2014/main" id="{853021B7-7DA2-E104-AAE0-0750CF3FFB14}"/>
              </a:ext>
            </a:extLst>
          </p:cNvPr>
          <p:cNvSpPr txBox="1">
            <a:spLocks/>
          </p:cNvSpPr>
          <p:nvPr/>
        </p:nvSpPr>
        <p:spPr>
          <a:xfrm>
            <a:off x="484632" y="422733"/>
            <a:ext cx="7201842"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t>Page not found</a:t>
            </a:r>
          </a:p>
        </p:txBody>
      </p:sp>
    </p:spTree>
    <p:extLst>
      <p:ext uri="{BB962C8B-B14F-4D97-AF65-F5344CB8AC3E}">
        <p14:creationId xmlns:p14="http://schemas.microsoft.com/office/powerpoint/2010/main" val="146632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par>
                                <p:cTn id="17" presetID="42" presetClass="exit" presetSubtype="0" fill="hold" grpId="1" nodeType="withEffect">
                                  <p:stCondLst>
                                    <p:cond delay="0"/>
                                  </p:stCondLst>
                                  <p:childTnLst>
                                    <p:animEffect transition="out" filter="fade">
                                      <p:cBhvr>
                                        <p:cTn id="18" dur="1000"/>
                                        <p:tgtEl>
                                          <p:spTgt spid="3"/>
                                        </p:tgtEl>
                                      </p:cBhvr>
                                    </p:animEffect>
                                    <p:anim calcmode="lin" valueType="num">
                                      <p:cBhvr>
                                        <p:cTn id="19" dur="1000"/>
                                        <p:tgtEl>
                                          <p:spTgt spid="3"/>
                                        </p:tgtEl>
                                        <p:attrNameLst>
                                          <p:attrName>ppt_x</p:attrName>
                                        </p:attrNameLst>
                                      </p:cBhvr>
                                      <p:tavLst>
                                        <p:tav tm="0">
                                          <p:val>
                                            <p:strVal val="ppt_x"/>
                                          </p:val>
                                        </p:tav>
                                        <p:tav tm="100000">
                                          <p:val>
                                            <p:strVal val="ppt_x"/>
                                          </p:val>
                                        </p:tav>
                                      </p:tavLst>
                                    </p:anim>
                                    <p:anim calcmode="lin" valueType="num">
                                      <p:cBhvr>
                                        <p:cTn id="20" dur="1000"/>
                                        <p:tgtEl>
                                          <p:spTgt spid="3"/>
                                        </p:tgtEl>
                                        <p:attrNameLst>
                                          <p:attrName>ppt_y</p:attrName>
                                        </p:attrNameLst>
                                      </p:cBhvr>
                                      <p:tavLst>
                                        <p:tav tm="0">
                                          <p:val>
                                            <p:strVal val="ppt_y"/>
                                          </p:val>
                                        </p:tav>
                                        <p:tav tm="100000">
                                          <p:val>
                                            <p:strVal val="ppt_y+.1"/>
                                          </p:val>
                                        </p:tav>
                                      </p:tavLst>
                                    </p:anim>
                                    <p:set>
                                      <p:cBhvr>
                                        <p:cTn id="21" dur="1" fill="hold">
                                          <p:stCondLst>
                                            <p:cond delay="999"/>
                                          </p:stCondLst>
                                        </p:cTn>
                                        <p:tgtEl>
                                          <p:spTgt spid="3"/>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grpId="1" nodeType="clickEffect">
                                  <p:stCondLst>
                                    <p:cond delay="0"/>
                                  </p:stCondLst>
                                  <p:childTnLst>
                                    <p:animEffect transition="out" filter="fade">
                                      <p:cBhvr>
                                        <p:cTn id="35" dur="1000"/>
                                        <p:tgtEl>
                                          <p:spTgt spid="8"/>
                                        </p:tgtEl>
                                      </p:cBhvr>
                                    </p:animEffect>
                                    <p:anim calcmode="lin" valueType="num">
                                      <p:cBhvr>
                                        <p:cTn id="36" dur="1000"/>
                                        <p:tgtEl>
                                          <p:spTgt spid="8"/>
                                        </p:tgtEl>
                                        <p:attrNameLst>
                                          <p:attrName>ppt_x</p:attrName>
                                        </p:attrNameLst>
                                      </p:cBhvr>
                                      <p:tavLst>
                                        <p:tav tm="0">
                                          <p:val>
                                            <p:strVal val="ppt_x"/>
                                          </p:val>
                                        </p:tav>
                                        <p:tav tm="100000">
                                          <p:val>
                                            <p:strVal val="ppt_x"/>
                                          </p:val>
                                        </p:tav>
                                      </p:tavLst>
                                    </p:anim>
                                    <p:anim calcmode="lin" valueType="num">
                                      <p:cBhvr>
                                        <p:cTn id="37" dur="1000"/>
                                        <p:tgtEl>
                                          <p:spTgt spid="8"/>
                                        </p:tgtEl>
                                        <p:attrNameLst>
                                          <p:attrName>ppt_y</p:attrName>
                                        </p:attrNameLst>
                                      </p:cBhvr>
                                      <p:tavLst>
                                        <p:tav tm="0">
                                          <p:val>
                                            <p:strVal val="ppt_y"/>
                                          </p:val>
                                        </p:tav>
                                        <p:tav tm="100000">
                                          <p:val>
                                            <p:strVal val="ppt_y+.1"/>
                                          </p:val>
                                        </p:tav>
                                      </p:tavLst>
                                    </p:anim>
                                    <p:set>
                                      <p:cBhvr>
                                        <p:cTn id="38" dur="1" fill="hold">
                                          <p:stCondLst>
                                            <p:cond delay="999"/>
                                          </p:stCondLst>
                                        </p:cTn>
                                        <p:tgtEl>
                                          <p:spTgt spid="8"/>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6"/>
                                        </p:tgtEl>
                                      </p:cBhvr>
                                    </p:animEffect>
                                    <p:anim calcmode="lin" valueType="num">
                                      <p:cBhvr>
                                        <p:cTn id="41" dur="1000"/>
                                        <p:tgtEl>
                                          <p:spTgt spid="6"/>
                                        </p:tgtEl>
                                        <p:attrNameLst>
                                          <p:attrName>ppt_x</p:attrName>
                                        </p:attrNameLst>
                                      </p:cBhvr>
                                      <p:tavLst>
                                        <p:tav tm="0">
                                          <p:val>
                                            <p:strVal val="ppt_x"/>
                                          </p:val>
                                        </p:tav>
                                        <p:tav tm="100000">
                                          <p:val>
                                            <p:strVal val="ppt_x"/>
                                          </p:val>
                                        </p:tav>
                                      </p:tavLst>
                                    </p:anim>
                                    <p:anim calcmode="lin" valueType="num">
                                      <p:cBhvr>
                                        <p:cTn id="42" dur="1000"/>
                                        <p:tgtEl>
                                          <p:spTgt spid="6"/>
                                        </p:tgtEl>
                                        <p:attrNameLst>
                                          <p:attrName>ppt_y</p:attrName>
                                        </p:attrNameLst>
                                      </p:cBhvr>
                                      <p:tavLst>
                                        <p:tav tm="0">
                                          <p:val>
                                            <p:strVal val="ppt_y"/>
                                          </p:val>
                                        </p:tav>
                                        <p:tav tm="100000">
                                          <p:val>
                                            <p:strVal val="ppt_y+.1"/>
                                          </p:val>
                                        </p:tav>
                                      </p:tavLst>
                                    </p:anim>
                                    <p:set>
                                      <p:cBhvr>
                                        <p:cTn id="43" dur="1" fill="hold">
                                          <p:stCondLst>
                                            <p:cond delay="999"/>
                                          </p:stCondLst>
                                        </p:cTn>
                                        <p:tgtEl>
                                          <p:spTgt spid="6"/>
                                        </p:tgtEl>
                                        <p:attrNameLst>
                                          <p:attrName>style.visibility</p:attrName>
                                        </p:attrNameLst>
                                      </p:cBhvr>
                                      <p:to>
                                        <p:strVal val="hidden"/>
                                      </p:to>
                                    </p:set>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grpId="1" nodeType="clickEffect">
                                  <p:stCondLst>
                                    <p:cond delay="0"/>
                                  </p:stCondLst>
                                  <p:childTnLst>
                                    <p:animEffect transition="out" filter="fade">
                                      <p:cBhvr>
                                        <p:cTn id="57" dur="1000"/>
                                        <p:tgtEl>
                                          <p:spTgt spid="10"/>
                                        </p:tgtEl>
                                      </p:cBhvr>
                                    </p:animEffect>
                                    <p:anim calcmode="lin" valueType="num">
                                      <p:cBhvr>
                                        <p:cTn id="58" dur="1000"/>
                                        <p:tgtEl>
                                          <p:spTgt spid="10"/>
                                        </p:tgtEl>
                                        <p:attrNameLst>
                                          <p:attrName>ppt_x</p:attrName>
                                        </p:attrNameLst>
                                      </p:cBhvr>
                                      <p:tavLst>
                                        <p:tav tm="0">
                                          <p:val>
                                            <p:strVal val="ppt_x"/>
                                          </p:val>
                                        </p:tav>
                                        <p:tav tm="100000">
                                          <p:val>
                                            <p:strVal val="ppt_x"/>
                                          </p:val>
                                        </p:tav>
                                      </p:tavLst>
                                    </p:anim>
                                    <p:anim calcmode="lin" valueType="num">
                                      <p:cBhvr>
                                        <p:cTn id="59" dur="1000"/>
                                        <p:tgtEl>
                                          <p:spTgt spid="10"/>
                                        </p:tgtEl>
                                        <p:attrNameLst>
                                          <p:attrName>ppt_y</p:attrName>
                                        </p:attrNameLst>
                                      </p:cBhvr>
                                      <p:tavLst>
                                        <p:tav tm="0">
                                          <p:val>
                                            <p:strVal val="ppt_y"/>
                                          </p:val>
                                        </p:tav>
                                        <p:tav tm="100000">
                                          <p:val>
                                            <p:strVal val="ppt_y+.1"/>
                                          </p:val>
                                        </p:tav>
                                      </p:tavLst>
                                    </p:anim>
                                    <p:set>
                                      <p:cBhvr>
                                        <p:cTn id="60" dur="1" fill="hold">
                                          <p:stCondLst>
                                            <p:cond delay="999"/>
                                          </p:stCondLst>
                                        </p:cTn>
                                        <p:tgtEl>
                                          <p:spTgt spid="10"/>
                                        </p:tgtEl>
                                        <p:attrNameLst>
                                          <p:attrName>style.visibility</p:attrName>
                                        </p:attrNameLst>
                                      </p:cBhvr>
                                      <p:to>
                                        <p:strVal val="hidden"/>
                                      </p:to>
                                    </p:set>
                                  </p:childTnLst>
                                </p:cTn>
                              </p:par>
                              <p:par>
                                <p:cTn id="61" presetID="42" presetClass="exit" presetSubtype="0" fill="hold" nodeType="withEffect">
                                  <p:stCondLst>
                                    <p:cond delay="0"/>
                                  </p:stCondLst>
                                  <p:childTnLst>
                                    <p:animEffect transition="out" filter="fade">
                                      <p:cBhvr>
                                        <p:cTn id="62" dur="1000"/>
                                        <p:tgtEl>
                                          <p:spTgt spid="9"/>
                                        </p:tgtEl>
                                      </p:cBhvr>
                                    </p:animEffect>
                                    <p:anim calcmode="lin" valueType="num">
                                      <p:cBhvr>
                                        <p:cTn id="63" dur="1000"/>
                                        <p:tgtEl>
                                          <p:spTgt spid="9"/>
                                        </p:tgtEl>
                                        <p:attrNameLst>
                                          <p:attrName>ppt_x</p:attrName>
                                        </p:attrNameLst>
                                      </p:cBhvr>
                                      <p:tavLst>
                                        <p:tav tm="0">
                                          <p:val>
                                            <p:strVal val="ppt_x"/>
                                          </p:val>
                                        </p:tav>
                                        <p:tav tm="100000">
                                          <p:val>
                                            <p:strVal val="ppt_x"/>
                                          </p:val>
                                        </p:tav>
                                      </p:tavLst>
                                    </p:anim>
                                    <p:anim calcmode="lin" valueType="num">
                                      <p:cBhvr>
                                        <p:cTn id="64" dur="1000"/>
                                        <p:tgtEl>
                                          <p:spTgt spid="9"/>
                                        </p:tgtEl>
                                        <p:attrNameLst>
                                          <p:attrName>ppt_y</p:attrName>
                                        </p:attrNameLst>
                                      </p:cBhvr>
                                      <p:tavLst>
                                        <p:tav tm="0">
                                          <p:val>
                                            <p:strVal val="ppt_y"/>
                                          </p:val>
                                        </p:tav>
                                        <p:tav tm="100000">
                                          <p:val>
                                            <p:strVal val="ppt_y+.1"/>
                                          </p:val>
                                        </p:tav>
                                      </p:tavLst>
                                    </p:anim>
                                    <p:set>
                                      <p:cBhvr>
                                        <p:cTn id="65" dur="1" fill="hold">
                                          <p:stCondLst>
                                            <p:cond delay="999"/>
                                          </p:stCondLst>
                                        </p:cTn>
                                        <p:tgtEl>
                                          <p:spTgt spid="9"/>
                                        </p:tgtEl>
                                        <p:attrNameLst>
                                          <p:attrName>style.visibility</p:attrName>
                                        </p:attrNameLst>
                                      </p:cBhvr>
                                      <p:to>
                                        <p:strVal val="hidden"/>
                                      </p:to>
                                    </p:set>
                                  </p:childTnLst>
                                </p:cTn>
                              </p:par>
                              <p:par>
                                <p:cTn id="66" presetID="42"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anim calcmode="lin" valueType="num">
                                      <p:cBhvr>
                                        <p:cTn id="69" dur="1000" fill="hold"/>
                                        <p:tgtEl>
                                          <p:spTgt spid="14"/>
                                        </p:tgtEl>
                                        <p:attrNameLst>
                                          <p:attrName>ppt_x</p:attrName>
                                        </p:attrNameLst>
                                      </p:cBhvr>
                                      <p:tavLst>
                                        <p:tav tm="0">
                                          <p:val>
                                            <p:strVal val="#ppt_x"/>
                                          </p:val>
                                        </p:tav>
                                        <p:tav tm="100000">
                                          <p:val>
                                            <p:strVal val="#ppt_x"/>
                                          </p:val>
                                        </p:tav>
                                      </p:tavLst>
                                    </p:anim>
                                    <p:anim calcmode="lin" valueType="num">
                                      <p:cBhvr>
                                        <p:cTn id="70" dur="1000" fill="hold"/>
                                        <p:tgtEl>
                                          <p:spTgt spid="1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0"/>
                                        <p:tgtEl>
                                          <p:spTgt spid="12"/>
                                        </p:tgtEl>
                                      </p:cBhvr>
                                    </p:animEffect>
                                    <p:anim calcmode="lin" valueType="num">
                                      <p:cBhvr>
                                        <p:cTn id="74" dur="1000" fill="hold"/>
                                        <p:tgtEl>
                                          <p:spTgt spid="12"/>
                                        </p:tgtEl>
                                        <p:attrNameLst>
                                          <p:attrName>ppt_x</p:attrName>
                                        </p:attrNameLst>
                                      </p:cBhvr>
                                      <p:tavLst>
                                        <p:tav tm="0">
                                          <p:val>
                                            <p:strVal val="#ppt_x"/>
                                          </p:val>
                                        </p:tav>
                                        <p:tav tm="100000">
                                          <p:val>
                                            <p:strVal val="#ppt_x"/>
                                          </p:val>
                                        </p:tav>
                                      </p:tavLst>
                                    </p:anim>
                                    <p:anim calcmode="lin" valueType="num">
                                      <p:cBhvr>
                                        <p:cTn id="7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grpId="1" nodeType="clickEffect">
                                  <p:stCondLst>
                                    <p:cond delay="0"/>
                                  </p:stCondLst>
                                  <p:childTnLst>
                                    <p:animEffect transition="out" filter="fade">
                                      <p:cBhvr>
                                        <p:cTn id="79" dur="1000"/>
                                        <p:tgtEl>
                                          <p:spTgt spid="14"/>
                                        </p:tgtEl>
                                      </p:cBhvr>
                                    </p:animEffect>
                                    <p:anim calcmode="lin" valueType="num">
                                      <p:cBhvr>
                                        <p:cTn id="80" dur="1000"/>
                                        <p:tgtEl>
                                          <p:spTgt spid="14"/>
                                        </p:tgtEl>
                                        <p:attrNameLst>
                                          <p:attrName>ppt_x</p:attrName>
                                        </p:attrNameLst>
                                      </p:cBhvr>
                                      <p:tavLst>
                                        <p:tav tm="0">
                                          <p:val>
                                            <p:strVal val="ppt_x"/>
                                          </p:val>
                                        </p:tav>
                                        <p:tav tm="100000">
                                          <p:val>
                                            <p:strVal val="ppt_x"/>
                                          </p:val>
                                        </p:tav>
                                      </p:tavLst>
                                    </p:anim>
                                    <p:anim calcmode="lin" valueType="num">
                                      <p:cBhvr>
                                        <p:cTn id="81" dur="1000"/>
                                        <p:tgtEl>
                                          <p:spTgt spid="14"/>
                                        </p:tgtEl>
                                        <p:attrNameLst>
                                          <p:attrName>ppt_y</p:attrName>
                                        </p:attrNameLst>
                                      </p:cBhvr>
                                      <p:tavLst>
                                        <p:tav tm="0">
                                          <p:val>
                                            <p:strVal val="ppt_y"/>
                                          </p:val>
                                        </p:tav>
                                        <p:tav tm="100000">
                                          <p:val>
                                            <p:strVal val="ppt_y+.1"/>
                                          </p:val>
                                        </p:tav>
                                      </p:tavLst>
                                    </p:anim>
                                    <p:set>
                                      <p:cBhvr>
                                        <p:cTn id="82" dur="1" fill="hold">
                                          <p:stCondLst>
                                            <p:cond delay="999"/>
                                          </p:stCondLst>
                                        </p:cTn>
                                        <p:tgtEl>
                                          <p:spTgt spid="14"/>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000"/>
                                        <p:tgtEl>
                                          <p:spTgt spid="12"/>
                                        </p:tgtEl>
                                      </p:cBhvr>
                                    </p:animEffect>
                                    <p:anim calcmode="lin" valueType="num">
                                      <p:cBhvr>
                                        <p:cTn id="85" dur="1000"/>
                                        <p:tgtEl>
                                          <p:spTgt spid="12"/>
                                        </p:tgtEl>
                                        <p:attrNameLst>
                                          <p:attrName>ppt_x</p:attrName>
                                        </p:attrNameLst>
                                      </p:cBhvr>
                                      <p:tavLst>
                                        <p:tav tm="0">
                                          <p:val>
                                            <p:strVal val="ppt_x"/>
                                          </p:val>
                                        </p:tav>
                                        <p:tav tm="100000">
                                          <p:val>
                                            <p:strVal val="ppt_x"/>
                                          </p:val>
                                        </p:tav>
                                      </p:tavLst>
                                    </p:anim>
                                    <p:anim calcmode="lin" valueType="num">
                                      <p:cBhvr>
                                        <p:cTn id="86" dur="1000"/>
                                        <p:tgtEl>
                                          <p:spTgt spid="12"/>
                                        </p:tgtEl>
                                        <p:attrNameLst>
                                          <p:attrName>ppt_y</p:attrName>
                                        </p:attrNameLst>
                                      </p:cBhvr>
                                      <p:tavLst>
                                        <p:tav tm="0">
                                          <p:val>
                                            <p:strVal val="ppt_y"/>
                                          </p:val>
                                        </p:tav>
                                        <p:tav tm="100000">
                                          <p:val>
                                            <p:strVal val="ppt_y+.1"/>
                                          </p:val>
                                        </p:tav>
                                      </p:tavLst>
                                    </p:anim>
                                    <p:set>
                                      <p:cBhvr>
                                        <p:cTn id="87" dur="1" fill="hold">
                                          <p:stCondLst>
                                            <p:cond delay="999"/>
                                          </p:stCondLst>
                                        </p:cTn>
                                        <p:tgtEl>
                                          <p:spTgt spid="12"/>
                                        </p:tgtEl>
                                        <p:attrNameLst>
                                          <p:attrName>style.visibility</p:attrName>
                                        </p:attrNameLst>
                                      </p:cBhvr>
                                      <p:to>
                                        <p:strVal val="hidden"/>
                                      </p:to>
                                    </p:set>
                                  </p:childTnLst>
                                </p:cTn>
                              </p:par>
                              <p:par>
                                <p:cTn id="88" presetID="2" presetClass="entr" presetSubtype="4" fill="hold" grpId="0"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additive="base">
                                        <p:cTn id="90" dur="500" fill="hold"/>
                                        <p:tgtEl>
                                          <p:spTgt spid="17"/>
                                        </p:tgtEl>
                                        <p:attrNameLst>
                                          <p:attrName>ppt_x</p:attrName>
                                        </p:attrNameLst>
                                      </p:cBhvr>
                                      <p:tavLst>
                                        <p:tav tm="0">
                                          <p:val>
                                            <p:strVal val="#ppt_x"/>
                                          </p:val>
                                        </p:tav>
                                        <p:tav tm="100000">
                                          <p:val>
                                            <p:strVal val="#ppt_x"/>
                                          </p:val>
                                        </p:tav>
                                      </p:tavLst>
                                    </p:anim>
                                    <p:anim calcmode="lin" valueType="num">
                                      <p:cBhvr additive="base">
                                        <p:cTn id="91" dur="500" fill="hold"/>
                                        <p:tgtEl>
                                          <p:spTgt spid="17"/>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additive="base">
                                        <p:cTn id="94" dur="500" fill="hold"/>
                                        <p:tgtEl>
                                          <p:spTgt spid="16"/>
                                        </p:tgtEl>
                                        <p:attrNameLst>
                                          <p:attrName>ppt_x</p:attrName>
                                        </p:attrNameLst>
                                      </p:cBhvr>
                                      <p:tavLst>
                                        <p:tav tm="0">
                                          <p:val>
                                            <p:strVal val="#ppt_x"/>
                                          </p:val>
                                        </p:tav>
                                        <p:tav tm="100000">
                                          <p:val>
                                            <p:strVal val="#ppt_x"/>
                                          </p:val>
                                        </p:tav>
                                      </p:tavLst>
                                    </p:anim>
                                    <p:anim calcmode="lin" valueType="num">
                                      <p:cBhvr additive="base">
                                        <p:cTn id="9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p:bldP spid="8" grpId="1"/>
      <p:bldP spid="10" grpId="0"/>
      <p:bldP spid="10" grpId="1"/>
      <p:bldP spid="14" grpId="0"/>
      <p:bldP spid="14" grpId="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4. Submit for offer</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57C2886D-59BE-3390-E011-694A87DE3BD6}"/>
              </a:ext>
            </a:extLst>
          </p:cNvPr>
          <p:cNvPicPr>
            <a:picLocks noChangeAspect="1"/>
          </p:cNvPicPr>
          <p:nvPr/>
        </p:nvPicPr>
        <p:blipFill>
          <a:blip r:embed="rId3"/>
          <a:stretch>
            <a:fillRect/>
          </a:stretch>
        </p:blipFill>
        <p:spPr>
          <a:xfrm>
            <a:off x="581708" y="1286614"/>
            <a:ext cx="9448019" cy="4587496"/>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descr="A screenshot of a computer&#10;&#10;Description automatically generated with medium confidence">
            <a:extLst>
              <a:ext uri="{FF2B5EF4-FFF2-40B4-BE49-F238E27FC236}">
                <a16:creationId xmlns:a16="http://schemas.microsoft.com/office/drawing/2014/main" id="{216BC4CB-ABBF-C5FC-924F-059AA725D6F2}"/>
              </a:ext>
            </a:extLst>
          </p:cNvPr>
          <p:cNvPicPr>
            <a:picLocks noChangeAspect="1"/>
          </p:cNvPicPr>
          <p:nvPr/>
        </p:nvPicPr>
        <p:blipFill>
          <a:blip r:embed="rId4">
            <a:alphaModFix/>
          </a:blip>
          <a:stretch>
            <a:fillRect/>
          </a:stretch>
        </p:blipFill>
        <p:spPr>
          <a:xfrm>
            <a:off x="581708" y="1286614"/>
            <a:ext cx="9448018" cy="4587496"/>
          </a:xfrm>
          <a:prstGeom prst="roundRect">
            <a:avLst>
              <a:gd name="adj" fmla="val 8594"/>
            </a:avLst>
          </a:prstGeom>
          <a:solidFill>
            <a:srgbClr val="FFFFFF">
              <a:shade val="85000"/>
            </a:srgbClr>
          </a:solidFill>
          <a:ln>
            <a:solidFill>
              <a:schemeClr val="bg1">
                <a:lumMod val="75000"/>
              </a:schemeClr>
            </a:solidFill>
          </a:ln>
          <a:effectLst/>
        </p:spPr>
      </p:pic>
      <p:pic>
        <p:nvPicPr>
          <p:cNvPr id="8" name="Picture 7" descr="A screenshot of a computer&#10;&#10;Description automatically generated with medium confidence">
            <a:extLst>
              <a:ext uri="{FF2B5EF4-FFF2-40B4-BE49-F238E27FC236}">
                <a16:creationId xmlns:a16="http://schemas.microsoft.com/office/drawing/2014/main" id="{3846D752-69F0-223D-9A8F-53E382068263}"/>
              </a:ext>
            </a:extLst>
          </p:cNvPr>
          <p:cNvPicPr>
            <a:picLocks noChangeAspect="1"/>
          </p:cNvPicPr>
          <p:nvPr/>
        </p:nvPicPr>
        <p:blipFill rotWithShape="1">
          <a:blip r:embed="rId4"/>
          <a:srcRect l="77802" t="88832" r="189" b="-4"/>
          <a:stretch/>
        </p:blipFill>
        <p:spPr>
          <a:xfrm>
            <a:off x="7848544" y="5337161"/>
            <a:ext cx="2181182" cy="536949"/>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447502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6"/>
                                        </p:tgtEl>
                                        <p:attrNameLst>
                                          <p:attrName>style.opacity</p:attrName>
                                        </p:attrNameLst>
                                      </p:cBhvr>
                                      <p:to>
                                        <p:strVal val="0.5"/>
                                      </p:to>
                                    </p:set>
                                    <p:animEffect filter="image" prLst="opacity: 0.5">
                                      <p:cBhvr rctx="IE">
                                        <p:cTn id="26" dur="indefinite"/>
                                        <p:tgtEl>
                                          <p:spTgt spid="6"/>
                                        </p:tgtEl>
                                      </p:cBhvr>
                                    </p:animEffect>
                                  </p:childTnLst>
                                </p:cTn>
                              </p:par>
                              <p:par>
                                <p:cTn id="27" presetID="16" presetClass="entr" presetSubtype="2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dirty="0">
                <a:ea typeface="Times New Roman" panose="02020603050405020304" pitchFamily="18" charset="0"/>
                <a:cs typeface="Times New Roman" panose="02020603050405020304" pitchFamily="18" charset="0"/>
              </a:rPr>
              <a:t>O</a:t>
            </a:r>
            <a:r>
              <a:rPr lang="en-US" sz="4400" dirty="0">
                <a:effectLst/>
                <a:ea typeface="Times New Roman" panose="02020603050405020304" pitchFamily="18" charset="0"/>
                <a:cs typeface="Times New Roman" panose="02020603050405020304" pitchFamily="18" charset="0"/>
              </a:rPr>
              <a:t>ffer details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3744F3F3-F210-28F9-DD3B-4BB262E3895C}"/>
              </a:ext>
            </a:extLst>
          </p:cNvPr>
          <p:cNvPicPr>
            <a:picLocks noChangeAspect="1"/>
          </p:cNvPicPr>
          <p:nvPr/>
        </p:nvPicPr>
        <p:blipFill>
          <a:blip r:embed="rId3"/>
          <a:stretch>
            <a:fillRect/>
          </a:stretch>
        </p:blipFill>
        <p:spPr>
          <a:xfrm>
            <a:off x="581707" y="1286613"/>
            <a:ext cx="9458919" cy="4587491"/>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descr="A screenshot of a computer&#10;&#10;Description automatically generated with medium confidence">
            <a:extLst>
              <a:ext uri="{FF2B5EF4-FFF2-40B4-BE49-F238E27FC236}">
                <a16:creationId xmlns:a16="http://schemas.microsoft.com/office/drawing/2014/main" id="{30F2EAC4-7778-9066-2CBC-A663B1548E70}"/>
              </a:ext>
            </a:extLst>
          </p:cNvPr>
          <p:cNvPicPr>
            <a:picLocks noChangeAspect="1"/>
          </p:cNvPicPr>
          <p:nvPr/>
        </p:nvPicPr>
        <p:blipFill>
          <a:blip r:embed="rId4"/>
          <a:stretch>
            <a:fillRect/>
          </a:stretch>
        </p:blipFill>
        <p:spPr>
          <a:xfrm>
            <a:off x="581706" y="1286612"/>
            <a:ext cx="9458919" cy="4587491"/>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349803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5. View requests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D8E7D972-506A-AFE2-CEE3-A97C50D6CFB4}"/>
              </a:ext>
            </a:extLst>
          </p:cNvPr>
          <p:cNvPicPr>
            <a:picLocks noChangeAspect="1"/>
          </p:cNvPicPr>
          <p:nvPr/>
        </p:nvPicPr>
        <p:blipFill>
          <a:blip r:embed="rId3"/>
          <a:stretch>
            <a:fillRect/>
          </a:stretch>
        </p:blipFill>
        <p:spPr>
          <a:xfrm>
            <a:off x="581709" y="1291495"/>
            <a:ext cx="9448020" cy="4582205"/>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37335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6. Cancel request</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descr="A screen shot of a computer&#10;&#10;Description automatically generated with medium confidence">
            <a:extLst>
              <a:ext uri="{FF2B5EF4-FFF2-40B4-BE49-F238E27FC236}">
                <a16:creationId xmlns:a16="http://schemas.microsoft.com/office/drawing/2014/main" id="{B6E4B187-948B-FF8F-DB17-C08AAA697ABB}"/>
              </a:ext>
            </a:extLst>
          </p:cNvPr>
          <p:cNvPicPr>
            <a:picLocks noChangeAspect="1"/>
          </p:cNvPicPr>
          <p:nvPr/>
        </p:nvPicPr>
        <p:blipFill>
          <a:blip r:embed="rId3"/>
          <a:stretch>
            <a:fillRect/>
          </a:stretch>
        </p:blipFill>
        <p:spPr>
          <a:xfrm>
            <a:off x="581709" y="1291495"/>
            <a:ext cx="9448020" cy="4575856"/>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descr="A screenshot of a computer&#10;&#10;Description automatically generated with medium confidence">
            <a:extLst>
              <a:ext uri="{FF2B5EF4-FFF2-40B4-BE49-F238E27FC236}">
                <a16:creationId xmlns:a16="http://schemas.microsoft.com/office/drawing/2014/main" id="{267DE8A6-D8C0-D18A-32AB-30F06A5778F0}"/>
              </a:ext>
            </a:extLst>
          </p:cNvPr>
          <p:cNvPicPr>
            <a:picLocks noChangeAspect="1"/>
          </p:cNvPicPr>
          <p:nvPr/>
        </p:nvPicPr>
        <p:blipFill>
          <a:blip r:embed="rId4">
            <a:alphaModFix/>
          </a:blip>
          <a:stretch>
            <a:fillRect/>
          </a:stretch>
        </p:blipFill>
        <p:spPr>
          <a:xfrm>
            <a:off x="581708" y="1291494"/>
            <a:ext cx="9448019" cy="4575855"/>
          </a:xfrm>
          <a:prstGeom prst="roundRect">
            <a:avLst>
              <a:gd name="adj" fmla="val 8594"/>
            </a:avLst>
          </a:prstGeom>
          <a:solidFill>
            <a:srgbClr val="FFFFFF">
              <a:shade val="85000"/>
            </a:srgbClr>
          </a:solidFill>
          <a:ln>
            <a:solidFill>
              <a:schemeClr val="bg1">
                <a:lumMod val="75000"/>
              </a:schemeClr>
            </a:solidFill>
          </a:ln>
          <a:effectLst/>
        </p:spPr>
      </p:pic>
      <p:pic>
        <p:nvPicPr>
          <p:cNvPr id="8" name="Picture 7" descr="A screenshot of a computer&#10;&#10;Description automatically generated with medium confidence">
            <a:extLst>
              <a:ext uri="{FF2B5EF4-FFF2-40B4-BE49-F238E27FC236}">
                <a16:creationId xmlns:a16="http://schemas.microsoft.com/office/drawing/2014/main" id="{CC3A8F2C-E1F3-B5EA-9814-BAE9DE96E9B8}"/>
              </a:ext>
            </a:extLst>
          </p:cNvPr>
          <p:cNvPicPr>
            <a:picLocks noChangeAspect="1"/>
          </p:cNvPicPr>
          <p:nvPr/>
        </p:nvPicPr>
        <p:blipFill rotWithShape="1">
          <a:blip r:embed="rId4"/>
          <a:srcRect l="77740" t="87396" r="249"/>
          <a:stretch/>
        </p:blipFill>
        <p:spPr>
          <a:xfrm>
            <a:off x="7950102" y="5290598"/>
            <a:ext cx="2079625" cy="576751"/>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14885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6"/>
                                        </p:tgtEl>
                                        <p:attrNameLst>
                                          <p:attrName>style.opacity</p:attrName>
                                        </p:attrNameLst>
                                      </p:cBhvr>
                                      <p:to>
                                        <p:strVal val="0.5"/>
                                      </p:to>
                                    </p:set>
                                    <p:animEffect filter="image" prLst="opacity: 0.5">
                                      <p:cBhvr rctx="IE">
                                        <p:cTn id="26" dur="indefinite"/>
                                        <p:tgtEl>
                                          <p:spTgt spid="6"/>
                                        </p:tgtEl>
                                      </p:cBhvr>
                                    </p:animEffect>
                                  </p:childTnLst>
                                </p:cTn>
                              </p:par>
                              <p:par>
                                <p:cTn id="27" presetID="16" presetClass="entr" presetSubtype="21"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6009591" cy="688162"/>
          </a:xfrm>
        </p:spPr>
        <p:txBody>
          <a:bodyPr/>
          <a:lstStyle/>
          <a:p>
            <a:r>
              <a:rPr lang="en-US" sz="4400" dirty="0">
                <a:effectLst/>
                <a:ea typeface="Times New Roman" panose="02020603050405020304" pitchFamily="18" charset="0"/>
                <a:cs typeface="Times New Roman" panose="02020603050405020304" pitchFamily="18" charset="0"/>
              </a:rPr>
              <a:t>Functional Requirements</a:t>
            </a:r>
            <a:br>
              <a:rPr lang="en-US" sz="4400" dirty="0">
                <a:effectLst/>
                <a:ea typeface="Times New Roman" panose="02020603050405020304" pitchFamily="18" charset="0"/>
                <a:cs typeface="Times New Roman" panose="02020603050405020304" pitchFamily="18" charset="0"/>
              </a:rPr>
            </a:b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pic>
        <p:nvPicPr>
          <p:cNvPr id="2" name="图片占位符 25">
            <a:extLst>
              <a:ext uri="{FF2B5EF4-FFF2-40B4-BE49-F238E27FC236}">
                <a16:creationId xmlns:a16="http://schemas.microsoft.com/office/drawing/2014/main" id="{42EE8D90-31D6-1E47-1713-BF00FB8F59D8}"/>
              </a:ext>
            </a:extLst>
          </p:cNvPr>
          <p:cNvPicPr>
            <a:picLocks noChangeAspect="1"/>
          </p:cNvPicPr>
          <p:nvPr/>
        </p:nvPicPr>
        <p:blipFill>
          <a:blip r:embed="rId3"/>
          <a:srcRect/>
          <a:stretch/>
        </p:blipFill>
        <p:spPr>
          <a:xfrm>
            <a:off x="10214517" y="2676293"/>
            <a:ext cx="1801126" cy="1997442"/>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bg1">
                <a:lumMod val="75000"/>
              </a:schemeClr>
            </a:solidFill>
          </a:ln>
        </p:spPr>
      </p:pic>
      <p:sp>
        <p:nvSpPr>
          <p:cNvPr id="9" name="Text Placeholder 34">
            <a:extLst>
              <a:ext uri="{FF2B5EF4-FFF2-40B4-BE49-F238E27FC236}">
                <a16:creationId xmlns:a16="http://schemas.microsoft.com/office/drawing/2014/main" id="{8C42088E-5817-2618-7841-1C9FAB658743}"/>
              </a:ext>
            </a:extLst>
          </p:cNvPr>
          <p:cNvSpPr txBox="1">
            <a:spLocks/>
          </p:cNvSpPr>
          <p:nvPr/>
        </p:nvSpPr>
        <p:spPr>
          <a:xfrm>
            <a:off x="1261557" y="2223247"/>
            <a:ext cx="4114800" cy="1804486"/>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1. View published offers. </a:t>
            </a:r>
          </a:p>
          <a:p>
            <a:pPr>
              <a:lnSpc>
                <a:spcPct val="150000"/>
              </a:lnSpc>
            </a:pPr>
            <a:r>
              <a:rPr lang="en-US" sz="2400" b="0" dirty="0"/>
              <a:t>2. View pending offers.</a:t>
            </a:r>
          </a:p>
          <a:p>
            <a:pPr>
              <a:lnSpc>
                <a:spcPct val="150000"/>
              </a:lnSpc>
            </a:pPr>
            <a:r>
              <a:rPr lang="en-US" sz="2400" b="0" dirty="0"/>
              <a:t>3. View archived offers.</a:t>
            </a:r>
          </a:p>
        </p:txBody>
      </p:sp>
      <p:sp>
        <p:nvSpPr>
          <p:cNvPr id="10" name="Title 2">
            <a:extLst>
              <a:ext uri="{FF2B5EF4-FFF2-40B4-BE49-F238E27FC236}">
                <a16:creationId xmlns:a16="http://schemas.microsoft.com/office/drawing/2014/main" id="{D16A4B5F-E5A1-5680-ACD0-510D6B0FD2B1}"/>
              </a:ext>
            </a:extLst>
          </p:cNvPr>
          <p:cNvSpPr txBox="1">
            <a:spLocks/>
          </p:cNvSpPr>
          <p:nvPr/>
        </p:nvSpPr>
        <p:spPr>
          <a:xfrm>
            <a:off x="823319" y="1535084"/>
            <a:ext cx="6009591" cy="6881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3200" dirty="0">
                <a:ea typeface="Times New Roman" panose="02020603050405020304" pitchFamily="18" charset="0"/>
                <a:cs typeface="Times New Roman" panose="02020603050405020304" pitchFamily="18" charset="0"/>
              </a:rPr>
              <a:t>2. University Representative</a:t>
            </a:r>
            <a:endParaRPr lang="en-US" sz="3200"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 Placeholder 34">
            <a:extLst>
              <a:ext uri="{FF2B5EF4-FFF2-40B4-BE49-F238E27FC236}">
                <a16:creationId xmlns:a16="http://schemas.microsoft.com/office/drawing/2014/main" id="{9BDEC914-493D-AD4A-527A-D2CCAA4A3160}"/>
              </a:ext>
            </a:extLst>
          </p:cNvPr>
          <p:cNvSpPr txBox="1">
            <a:spLocks/>
          </p:cNvSpPr>
          <p:nvPr/>
        </p:nvSpPr>
        <p:spPr>
          <a:xfrm>
            <a:off x="1261557" y="4317067"/>
            <a:ext cx="4114800" cy="1713117"/>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4. View applied students.</a:t>
            </a:r>
          </a:p>
          <a:p>
            <a:pPr>
              <a:lnSpc>
                <a:spcPct val="150000"/>
              </a:lnSpc>
            </a:pPr>
            <a:r>
              <a:rPr lang="en-US" sz="2400" b="0" dirty="0"/>
              <a:t>5. View student archive.</a:t>
            </a:r>
          </a:p>
          <a:p>
            <a:pPr>
              <a:lnSpc>
                <a:spcPct val="150000"/>
              </a:lnSpc>
            </a:pPr>
            <a:r>
              <a:rPr lang="en-US" sz="2400" b="0" dirty="0"/>
              <a:t>6. View student details.</a:t>
            </a:r>
          </a:p>
        </p:txBody>
      </p:sp>
      <p:sp>
        <p:nvSpPr>
          <p:cNvPr id="6" name="Text Placeholder 34">
            <a:extLst>
              <a:ext uri="{FF2B5EF4-FFF2-40B4-BE49-F238E27FC236}">
                <a16:creationId xmlns:a16="http://schemas.microsoft.com/office/drawing/2014/main" id="{88B1F7CB-D75D-F098-837E-B28E374F7D44}"/>
              </a:ext>
            </a:extLst>
          </p:cNvPr>
          <p:cNvSpPr txBox="1">
            <a:spLocks/>
          </p:cNvSpPr>
          <p:nvPr/>
        </p:nvSpPr>
        <p:spPr>
          <a:xfrm>
            <a:off x="5458471" y="2223246"/>
            <a:ext cx="4673931" cy="1804486"/>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0" dirty="0"/>
              <a:t>7. Add/Edit note for request.</a:t>
            </a:r>
          </a:p>
          <a:p>
            <a:pPr>
              <a:lnSpc>
                <a:spcPct val="150000"/>
              </a:lnSpc>
            </a:pPr>
            <a:r>
              <a:rPr lang="en-US" sz="2400" b="0" dirty="0"/>
              <a:t>8. Send e-mail to student.</a:t>
            </a:r>
          </a:p>
          <a:p>
            <a:pPr>
              <a:lnSpc>
                <a:spcPct val="150000"/>
              </a:lnSpc>
            </a:pPr>
            <a:r>
              <a:rPr lang="en-US" sz="2400" b="0" dirty="0"/>
              <a:t>9. Assign student.</a:t>
            </a:r>
          </a:p>
        </p:txBody>
      </p:sp>
    </p:spTree>
    <p:extLst>
      <p:ext uri="{BB962C8B-B14F-4D97-AF65-F5344CB8AC3E}">
        <p14:creationId xmlns:p14="http://schemas.microsoft.com/office/powerpoint/2010/main" val="148783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1000"/>
                                        <p:tgtEl>
                                          <p:spTgt spid="9">
                                            <p:txEl>
                                              <p:pRg st="2" end="2"/>
                                            </p:txEl>
                                          </p:spTgt>
                                        </p:tgtEl>
                                      </p:cBhvr>
                                    </p:animEffect>
                                    <p:anim calcmode="lin" valueType="num">
                                      <p:cBhvr>
                                        <p:cTn id="2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000"/>
                                        <p:tgtEl>
                                          <p:spTgt spid="4">
                                            <p:txEl>
                                              <p:pRg st="0" end="0"/>
                                            </p:txEl>
                                          </p:spTgt>
                                        </p:tgtEl>
                                      </p:cBhvr>
                                    </p:animEffect>
                                    <p:anim calcmode="lin" valueType="num">
                                      <p:cBhvr>
                                        <p:cTn id="3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1000"/>
                                        <p:tgtEl>
                                          <p:spTgt spid="4">
                                            <p:txEl>
                                              <p:pRg st="2" end="2"/>
                                            </p:txEl>
                                          </p:spTgt>
                                        </p:tgtEl>
                                      </p:cBhvr>
                                    </p:animEffect>
                                    <p:anim calcmode="lin" valueType="num">
                                      <p:cBhvr>
                                        <p:cTn id="4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1000"/>
                                        <p:tgtEl>
                                          <p:spTgt spid="6">
                                            <p:txEl>
                                              <p:pRg st="1" end="1"/>
                                            </p:txEl>
                                          </p:spTgt>
                                        </p:tgtEl>
                                      </p:cBhvr>
                                    </p:animEffect>
                                    <p:anim calcmode="lin" valueType="num">
                                      <p:cBhvr>
                                        <p:cTn id="5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6">
                                            <p:txEl>
                                              <p:pRg st="2" end="2"/>
                                            </p:txEl>
                                          </p:spTgt>
                                        </p:tgtEl>
                                        <p:attrNameLst>
                                          <p:attrName>style.visibility</p:attrName>
                                        </p:attrNameLst>
                                      </p:cBhvr>
                                      <p:to>
                                        <p:strVal val="visible"/>
                                      </p:to>
                                    </p:set>
                                    <p:animEffect transition="in" filter="fade">
                                      <p:cBhvr>
                                        <p:cTn id="61" dur="1000"/>
                                        <p:tgtEl>
                                          <p:spTgt spid="6">
                                            <p:txEl>
                                              <p:pRg st="2" end="2"/>
                                            </p:txEl>
                                          </p:spTgt>
                                        </p:tgtEl>
                                      </p:cBhvr>
                                    </p:animEffect>
                                    <p:anim calcmode="lin" valueType="num">
                                      <p:cBhvr>
                                        <p:cTn id="6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1. </a:t>
            </a:r>
            <a:r>
              <a:rPr lang="en-US" dirty="0">
                <a:ea typeface="Times New Roman" panose="02020603050405020304" pitchFamily="18" charset="0"/>
                <a:cs typeface="Times New Roman" panose="02020603050405020304" pitchFamily="18" charset="0"/>
              </a:rPr>
              <a:t>View published </a:t>
            </a:r>
            <a:r>
              <a:rPr lang="en-US" sz="4400" dirty="0">
                <a:effectLst/>
                <a:ea typeface="Times New Roman" panose="02020603050405020304" pitchFamily="18" charset="0"/>
                <a:cs typeface="Times New Roman" panose="02020603050405020304" pitchFamily="18" charset="0"/>
              </a:rPr>
              <a:t>offers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A107777E-EFE2-0DA6-B2E7-6EC1EC73F3C8}"/>
              </a:ext>
            </a:extLst>
          </p:cNvPr>
          <p:cNvPicPr>
            <a:picLocks noChangeAspect="1"/>
          </p:cNvPicPr>
          <p:nvPr/>
        </p:nvPicPr>
        <p:blipFill>
          <a:blip r:embed="rId3"/>
          <a:stretch>
            <a:fillRect/>
          </a:stretch>
        </p:blipFill>
        <p:spPr>
          <a:xfrm>
            <a:off x="581708" y="1291495"/>
            <a:ext cx="9417577" cy="458220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24528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Offer details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63590932-A5E9-4B53-6D9B-C37F9FB98D87}"/>
              </a:ext>
            </a:extLst>
          </p:cNvPr>
          <p:cNvPicPr>
            <a:picLocks noChangeAspect="1"/>
          </p:cNvPicPr>
          <p:nvPr/>
        </p:nvPicPr>
        <p:blipFill>
          <a:blip r:embed="rId3"/>
          <a:stretch>
            <a:fillRect/>
          </a:stretch>
        </p:blipFill>
        <p:spPr>
          <a:xfrm>
            <a:off x="581709" y="1291496"/>
            <a:ext cx="9417576" cy="458220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90308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182171"/>
            <a:ext cx="4303726" cy="2382288"/>
          </a:xfrm>
        </p:spPr>
        <p:txBody>
          <a:bodyPr/>
          <a:lstStyle/>
          <a:p>
            <a:pPr>
              <a:lnSpc>
                <a:spcPct val="150000"/>
              </a:lnSpc>
            </a:pPr>
            <a:r>
              <a:rPr lang="en-US" sz="2000" dirty="0"/>
              <a:t>The Association of Arab Universities (AArU) holds an annual meeting to discuss training scholarships between universities, which are exchanged for training abroad.</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250"/>
                                        <p:tgtEl>
                                          <p:spTgt spid="20">
                                            <p:txEl>
                                              <p:pRg st="0" end="0"/>
                                            </p:txEl>
                                          </p:spTgt>
                                        </p:tgtEl>
                                      </p:cBhvr>
                                    </p:animEffect>
                                    <p:anim calcmode="lin" valueType="num">
                                      <p:cBhvr>
                                        <p:cTn id="8" dur="1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2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2. </a:t>
            </a:r>
            <a:r>
              <a:rPr lang="en-US" dirty="0">
                <a:ea typeface="Times New Roman" panose="02020603050405020304" pitchFamily="18" charset="0"/>
                <a:cs typeface="Times New Roman" panose="02020603050405020304" pitchFamily="18" charset="0"/>
              </a:rPr>
              <a:t>View pending </a:t>
            </a:r>
            <a:r>
              <a:rPr lang="en-US" sz="4400" dirty="0">
                <a:effectLst/>
                <a:ea typeface="Times New Roman" panose="02020603050405020304" pitchFamily="18" charset="0"/>
                <a:cs typeface="Times New Roman" panose="02020603050405020304" pitchFamily="18" charset="0"/>
              </a:rPr>
              <a:t>offers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5D73291-FDAF-F719-ADD1-1D2FD3D14ADF}"/>
              </a:ext>
            </a:extLst>
          </p:cNvPr>
          <p:cNvPicPr>
            <a:picLocks noChangeAspect="1"/>
          </p:cNvPicPr>
          <p:nvPr/>
        </p:nvPicPr>
        <p:blipFill>
          <a:blip r:embed="rId3"/>
          <a:stretch>
            <a:fillRect/>
          </a:stretch>
        </p:blipFill>
        <p:spPr>
          <a:xfrm>
            <a:off x="581708" y="1291495"/>
            <a:ext cx="9417577" cy="4582209"/>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43511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3. View archived offers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106AE464-8BC7-DD7A-9E47-D2C503985D55}"/>
              </a:ext>
            </a:extLst>
          </p:cNvPr>
          <p:cNvPicPr>
            <a:picLocks noChangeAspect="1"/>
          </p:cNvPicPr>
          <p:nvPr/>
        </p:nvPicPr>
        <p:blipFill>
          <a:blip r:embed="rId3"/>
          <a:stretch>
            <a:fillRect/>
          </a:stretch>
        </p:blipFill>
        <p:spPr>
          <a:xfrm>
            <a:off x="581708" y="1291495"/>
            <a:ext cx="9417577" cy="4575879"/>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7677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4. View applied students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4BF7C078-4906-D9BB-047F-87BE960A0096}"/>
              </a:ext>
            </a:extLst>
          </p:cNvPr>
          <p:cNvPicPr>
            <a:picLocks noChangeAspect="1"/>
          </p:cNvPicPr>
          <p:nvPr/>
        </p:nvPicPr>
        <p:blipFill>
          <a:blip r:embed="rId3"/>
          <a:stretch>
            <a:fillRect/>
          </a:stretch>
        </p:blipFill>
        <p:spPr>
          <a:xfrm>
            <a:off x="581708" y="1291495"/>
            <a:ext cx="9417577" cy="458220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19319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Export applied students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B08421D7-3762-B38C-8BC7-C780DC4BC33E}"/>
              </a:ext>
            </a:extLst>
          </p:cNvPr>
          <p:cNvPicPr>
            <a:picLocks noChangeAspect="1"/>
          </p:cNvPicPr>
          <p:nvPr/>
        </p:nvPicPr>
        <p:blipFill>
          <a:blip r:embed="rId3"/>
          <a:stretch>
            <a:fillRect/>
          </a:stretch>
        </p:blipFill>
        <p:spPr>
          <a:xfrm>
            <a:off x="581709" y="1291495"/>
            <a:ext cx="9431038" cy="4582206"/>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EA0A6035-6835-D4D1-858E-53D7A2F79489}"/>
              </a:ext>
            </a:extLst>
          </p:cNvPr>
          <p:cNvPicPr>
            <a:picLocks noChangeAspect="1"/>
          </p:cNvPicPr>
          <p:nvPr/>
        </p:nvPicPr>
        <p:blipFill>
          <a:blip r:embed="rId4"/>
          <a:stretch>
            <a:fillRect/>
          </a:stretch>
        </p:blipFill>
        <p:spPr>
          <a:xfrm>
            <a:off x="581708" y="1291495"/>
            <a:ext cx="9431039" cy="4582205"/>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descr="A screenshot of a computer&#10;&#10;Description automatically generated">
            <a:extLst>
              <a:ext uri="{FF2B5EF4-FFF2-40B4-BE49-F238E27FC236}">
                <a16:creationId xmlns:a16="http://schemas.microsoft.com/office/drawing/2014/main" id="{C6E09C4A-5B80-E257-C8EA-5316428A9187}"/>
              </a:ext>
            </a:extLst>
          </p:cNvPr>
          <p:cNvPicPr>
            <a:picLocks noChangeAspect="1"/>
          </p:cNvPicPr>
          <p:nvPr/>
        </p:nvPicPr>
        <p:blipFill>
          <a:blip r:embed="rId5"/>
          <a:stretch>
            <a:fillRect/>
          </a:stretch>
        </p:blipFill>
        <p:spPr>
          <a:xfrm>
            <a:off x="581709" y="1283975"/>
            <a:ext cx="9431038" cy="4582205"/>
          </a:xfrm>
          <a:prstGeom prst="roundRect">
            <a:avLst>
              <a:gd name="adj" fmla="val 8594"/>
            </a:avLst>
          </a:prstGeom>
          <a:solidFill>
            <a:srgbClr val="FFFFFF">
              <a:shade val="85000"/>
            </a:srgbClr>
          </a:solidFill>
          <a:ln>
            <a:solidFill>
              <a:schemeClr val="bg1">
                <a:lumMod val="75000"/>
              </a:schemeClr>
            </a:solidFill>
          </a:ln>
          <a:effectLst/>
        </p:spPr>
      </p:pic>
      <p:pic>
        <p:nvPicPr>
          <p:cNvPr id="10" name="Picture 9" descr="A screenshot of a computer&#10;&#10;Description automatically generated">
            <a:extLst>
              <a:ext uri="{FF2B5EF4-FFF2-40B4-BE49-F238E27FC236}">
                <a16:creationId xmlns:a16="http://schemas.microsoft.com/office/drawing/2014/main" id="{DE26DE10-E7FC-7679-59BF-C21E5584793F}"/>
              </a:ext>
            </a:extLst>
          </p:cNvPr>
          <p:cNvPicPr>
            <a:picLocks noChangeAspect="1"/>
          </p:cNvPicPr>
          <p:nvPr/>
        </p:nvPicPr>
        <p:blipFill>
          <a:blip r:embed="rId6"/>
          <a:stretch>
            <a:fillRect/>
          </a:stretch>
        </p:blipFill>
        <p:spPr>
          <a:xfrm>
            <a:off x="581710" y="1291394"/>
            <a:ext cx="9431037" cy="4582206"/>
          </a:xfrm>
          <a:prstGeom prst="roundRect">
            <a:avLst>
              <a:gd name="adj" fmla="val 8594"/>
            </a:avLst>
          </a:prstGeom>
          <a:solidFill>
            <a:srgbClr val="FFFFFF">
              <a:shade val="85000"/>
            </a:srgbClr>
          </a:solidFill>
          <a:ln>
            <a:solidFill>
              <a:schemeClr val="bg1">
                <a:lumMod val="75000"/>
              </a:schemeClr>
            </a:solidFill>
          </a:ln>
          <a:effectLst/>
        </p:spPr>
      </p:pic>
      <p:sp>
        <p:nvSpPr>
          <p:cNvPr id="12" name="Title 2">
            <a:extLst>
              <a:ext uri="{FF2B5EF4-FFF2-40B4-BE49-F238E27FC236}">
                <a16:creationId xmlns:a16="http://schemas.microsoft.com/office/drawing/2014/main" id="{59DCD452-B8C1-2D5C-9062-99F8B59AB49F}"/>
              </a:ext>
            </a:extLst>
          </p:cNvPr>
          <p:cNvSpPr txBox="1">
            <a:spLocks/>
          </p:cNvSpPr>
          <p:nvPr/>
        </p:nvSpPr>
        <p:spPr>
          <a:xfrm>
            <a:off x="484631" y="422483"/>
            <a:ext cx="7555398" cy="68430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ea typeface="Times New Roman" panose="02020603050405020304" pitchFamily="18" charset="0"/>
                <a:cs typeface="Times New Roman" panose="02020603050405020304" pitchFamily="18" charset="0"/>
              </a:rPr>
              <a:t>Export applied students – Excel</a:t>
            </a:r>
            <a:endParaRPr lang="en-US" dirty="0"/>
          </a:p>
        </p:txBody>
      </p:sp>
      <p:sp>
        <p:nvSpPr>
          <p:cNvPr id="13" name="Title 2">
            <a:extLst>
              <a:ext uri="{FF2B5EF4-FFF2-40B4-BE49-F238E27FC236}">
                <a16:creationId xmlns:a16="http://schemas.microsoft.com/office/drawing/2014/main" id="{BD4BD390-0B74-6D36-0A3A-4F59B00C77F8}"/>
              </a:ext>
            </a:extLst>
          </p:cNvPr>
          <p:cNvSpPr txBox="1">
            <a:spLocks/>
          </p:cNvSpPr>
          <p:nvPr/>
        </p:nvSpPr>
        <p:spPr>
          <a:xfrm>
            <a:off x="484631" y="418623"/>
            <a:ext cx="7815593" cy="6881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ea typeface="Times New Roman" panose="02020603050405020304" pitchFamily="18" charset="0"/>
                <a:cs typeface="Times New Roman" panose="02020603050405020304" pitchFamily="18" charset="0"/>
              </a:rPr>
              <a:t>Export applied students – PDF</a:t>
            </a:r>
            <a:endParaRPr lang="en-US" dirty="0"/>
          </a:p>
        </p:txBody>
      </p:sp>
    </p:spTree>
    <p:extLst>
      <p:ext uri="{BB962C8B-B14F-4D97-AF65-F5344CB8AC3E}">
        <p14:creationId xmlns:p14="http://schemas.microsoft.com/office/powerpoint/2010/main" val="317851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4"/>
                                        </p:tgtEl>
                                      </p:cBhvr>
                                    </p:animEffect>
                                    <p:anim calcmode="lin" valueType="num">
                                      <p:cBhvr>
                                        <p:cTn id="19" dur="1000"/>
                                        <p:tgtEl>
                                          <p:spTgt spid="4"/>
                                        </p:tgtEl>
                                        <p:attrNameLst>
                                          <p:attrName>ppt_x</p:attrName>
                                        </p:attrNameLst>
                                      </p:cBhvr>
                                      <p:tavLst>
                                        <p:tav tm="0">
                                          <p:val>
                                            <p:strVal val="ppt_x"/>
                                          </p:val>
                                        </p:tav>
                                        <p:tav tm="100000">
                                          <p:val>
                                            <p:strVal val="ppt_x"/>
                                          </p:val>
                                        </p:tav>
                                      </p:tavLst>
                                    </p:anim>
                                    <p:anim calcmode="lin" valueType="num">
                                      <p:cBhvr>
                                        <p:cTn id="20" dur="1000"/>
                                        <p:tgtEl>
                                          <p:spTgt spid="4"/>
                                        </p:tgtEl>
                                        <p:attrNameLst>
                                          <p:attrName>ppt_y</p:attrName>
                                        </p:attrNameLst>
                                      </p:cBhvr>
                                      <p:tavLst>
                                        <p:tav tm="0">
                                          <p:val>
                                            <p:strVal val="ppt_y"/>
                                          </p:val>
                                        </p:tav>
                                        <p:tav tm="100000">
                                          <p:val>
                                            <p:strVal val="ppt_y+.1"/>
                                          </p:val>
                                        </p:tav>
                                      </p:tavLst>
                                    </p:anim>
                                    <p:set>
                                      <p:cBhvr>
                                        <p:cTn id="21" dur="1" fill="hold">
                                          <p:stCondLst>
                                            <p:cond delay="999"/>
                                          </p:stCondLst>
                                        </p:cTn>
                                        <p:tgtEl>
                                          <p:spTgt spid="4"/>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3"/>
                                        </p:tgtEl>
                                      </p:cBhvr>
                                    </p:animEffect>
                                    <p:anim calcmode="lin" valueType="num">
                                      <p:cBhvr>
                                        <p:cTn id="24" dur="1000"/>
                                        <p:tgtEl>
                                          <p:spTgt spid="3"/>
                                        </p:tgtEl>
                                        <p:attrNameLst>
                                          <p:attrName>ppt_x</p:attrName>
                                        </p:attrNameLst>
                                      </p:cBhvr>
                                      <p:tavLst>
                                        <p:tav tm="0">
                                          <p:val>
                                            <p:strVal val="ppt_x"/>
                                          </p:val>
                                        </p:tav>
                                        <p:tav tm="100000">
                                          <p:val>
                                            <p:strVal val="ppt_x"/>
                                          </p:val>
                                        </p:tav>
                                      </p:tavLst>
                                    </p:anim>
                                    <p:anim calcmode="lin" valueType="num">
                                      <p:cBhvr>
                                        <p:cTn id="25" dur="1000"/>
                                        <p:tgtEl>
                                          <p:spTgt spid="3"/>
                                        </p:tgtEl>
                                        <p:attrNameLst>
                                          <p:attrName>ppt_y</p:attrName>
                                        </p:attrNameLst>
                                      </p:cBhvr>
                                      <p:tavLst>
                                        <p:tav tm="0">
                                          <p:val>
                                            <p:strVal val="ppt_y"/>
                                          </p:val>
                                        </p:tav>
                                        <p:tav tm="100000">
                                          <p:val>
                                            <p:strVal val="ppt_y+.1"/>
                                          </p:val>
                                        </p:tav>
                                      </p:tavLst>
                                    </p:anim>
                                    <p:set>
                                      <p:cBhvr>
                                        <p:cTn id="26" dur="1" fill="hold">
                                          <p:stCondLst>
                                            <p:cond delay="999"/>
                                          </p:stCondLst>
                                        </p:cTn>
                                        <p:tgtEl>
                                          <p:spTgt spid="3"/>
                                        </p:tgtEl>
                                        <p:attrNameLst>
                                          <p:attrName>style.visibility</p:attrName>
                                        </p:attrNameLst>
                                      </p:cBhvr>
                                      <p:to>
                                        <p:strVal val="hidden"/>
                                      </p:to>
                                    </p:set>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grpId="1" nodeType="clickEffect">
                                  <p:stCondLst>
                                    <p:cond delay="0"/>
                                  </p:stCondLst>
                                  <p:childTnLst>
                                    <p:animEffect transition="out" filter="fade">
                                      <p:cBhvr>
                                        <p:cTn id="40" dur="1000"/>
                                        <p:tgtEl>
                                          <p:spTgt spid="12"/>
                                        </p:tgtEl>
                                      </p:cBhvr>
                                    </p:animEffect>
                                    <p:anim calcmode="lin" valueType="num">
                                      <p:cBhvr>
                                        <p:cTn id="41" dur="1000"/>
                                        <p:tgtEl>
                                          <p:spTgt spid="12"/>
                                        </p:tgtEl>
                                        <p:attrNameLst>
                                          <p:attrName>ppt_x</p:attrName>
                                        </p:attrNameLst>
                                      </p:cBhvr>
                                      <p:tavLst>
                                        <p:tav tm="0">
                                          <p:val>
                                            <p:strVal val="ppt_x"/>
                                          </p:val>
                                        </p:tav>
                                        <p:tav tm="100000">
                                          <p:val>
                                            <p:strVal val="ppt_x"/>
                                          </p:val>
                                        </p:tav>
                                      </p:tavLst>
                                    </p:anim>
                                    <p:anim calcmode="lin" valueType="num">
                                      <p:cBhvr>
                                        <p:cTn id="42" dur="1000"/>
                                        <p:tgtEl>
                                          <p:spTgt spid="12"/>
                                        </p:tgtEl>
                                        <p:attrNameLst>
                                          <p:attrName>ppt_y</p:attrName>
                                        </p:attrNameLst>
                                      </p:cBhvr>
                                      <p:tavLst>
                                        <p:tav tm="0">
                                          <p:val>
                                            <p:strVal val="ppt_y"/>
                                          </p:val>
                                        </p:tav>
                                        <p:tav tm="100000">
                                          <p:val>
                                            <p:strVal val="ppt_y+.1"/>
                                          </p:val>
                                        </p:tav>
                                      </p:tavLst>
                                    </p:anim>
                                    <p:set>
                                      <p:cBhvr>
                                        <p:cTn id="43" dur="1" fill="hold">
                                          <p:stCondLst>
                                            <p:cond delay="999"/>
                                          </p:stCondLst>
                                        </p:cTn>
                                        <p:tgtEl>
                                          <p:spTgt spid="12"/>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6"/>
                                        </p:tgtEl>
                                      </p:cBhvr>
                                    </p:animEffect>
                                    <p:anim calcmode="lin" valueType="num">
                                      <p:cBhvr>
                                        <p:cTn id="46" dur="1000"/>
                                        <p:tgtEl>
                                          <p:spTgt spid="6"/>
                                        </p:tgtEl>
                                        <p:attrNameLst>
                                          <p:attrName>ppt_x</p:attrName>
                                        </p:attrNameLst>
                                      </p:cBhvr>
                                      <p:tavLst>
                                        <p:tav tm="0">
                                          <p:val>
                                            <p:strVal val="ppt_x"/>
                                          </p:val>
                                        </p:tav>
                                        <p:tav tm="100000">
                                          <p:val>
                                            <p:strVal val="ppt_x"/>
                                          </p:val>
                                        </p:tav>
                                      </p:tavLst>
                                    </p:anim>
                                    <p:anim calcmode="lin" valueType="num">
                                      <p:cBhvr>
                                        <p:cTn id="47" dur="1000"/>
                                        <p:tgtEl>
                                          <p:spTgt spid="6"/>
                                        </p:tgtEl>
                                        <p:attrNameLst>
                                          <p:attrName>ppt_y</p:attrName>
                                        </p:attrNameLst>
                                      </p:cBhvr>
                                      <p:tavLst>
                                        <p:tav tm="0">
                                          <p:val>
                                            <p:strVal val="ppt_y"/>
                                          </p:val>
                                        </p:tav>
                                        <p:tav tm="100000">
                                          <p:val>
                                            <p:strVal val="ppt_y+.1"/>
                                          </p:val>
                                        </p:tav>
                                      </p:tavLst>
                                    </p:anim>
                                    <p:set>
                                      <p:cBhvr>
                                        <p:cTn id="48" dur="1" fill="hold">
                                          <p:stCondLst>
                                            <p:cond delay="999"/>
                                          </p:stCondLst>
                                        </p:cTn>
                                        <p:tgtEl>
                                          <p:spTgt spid="6"/>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nodeType="clickEffect">
                                  <p:stCondLst>
                                    <p:cond delay="0"/>
                                  </p:stCondLst>
                                  <p:childTnLst>
                                    <p:animEffect transition="out" filter="fade">
                                      <p:cBhvr>
                                        <p:cTn id="62" dur="1000"/>
                                        <p:tgtEl>
                                          <p:spTgt spid="9"/>
                                        </p:tgtEl>
                                      </p:cBhvr>
                                    </p:animEffect>
                                    <p:anim calcmode="lin" valueType="num">
                                      <p:cBhvr>
                                        <p:cTn id="63" dur="1000"/>
                                        <p:tgtEl>
                                          <p:spTgt spid="9"/>
                                        </p:tgtEl>
                                        <p:attrNameLst>
                                          <p:attrName>ppt_x</p:attrName>
                                        </p:attrNameLst>
                                      </p:cBhvr>
                                      <p:tavLst>
                                        <p:tav tm="0">
                                          <p:val>
                                            <p:strVal val="ppt_x"/>
                                          </p:val>
                                        </p:tav>
                                        <p:tav tm="100000">
                                          <p:val>
                                            <p:strVal val="ppt_x"/>
                                          </p:val>
                                        </p:tav>
                                      </p:tavLst>
                                    </p:anim>
                                    <p:anim calcmode="lin" valueType="num">
                                      <p:cBhvr>
                                        <p:cTn id="64" dur="1000"/>
                                        <p:tgtEl>
                                          <p:spTgt spid="9"/>
                                        </p:tgtEl>
                                        <p:attrNameLst>
                                          <p:attrName>ppt_y</p:attrName>
                                        </p:attrNameLst>
                                      </p:cBhvr>
                                      <p:tavLst>
                                        <p:tav tm="0">
                                          <p:val>
                                            <p:strVal val="ppt_y"/>
                                          </p:val>
                                        </p:tav>
                                        <p:tav tm="100000">
                                          <p:val>
                                            <p:strVal val="ppt_y+.1"/>
                                          </p:val>
                                        </p:tav>
                                      </p:tavLst>
                                    </p:anim>
                                    <p:set>
                                      <p:cBhvr>
                                        <p:cTn id="65" dur="1" fill="hold">
                                          <p:stCondLst>
                                            <p:cond delay="999"/>
                                          </p:stCondLst>
                                        </p:cTn>
                                        <p:tgtEl>
                                          <p:spTgt spid="9"/>
                                        </p:tgtEl>
                                        <p:attrNameLst>
                                          <p:attrName>style.visibility</p:attrName>
                                        </p:attrNameLst>
                                      </p:cBhvr>
                                      <p:to>
                                        <p:strVal val="hidden"/>
                                      </p:to>
                                    </p:set>
                                  </p:childTnLst>
                                </p:cTn>
                              </p:par>
                              <p:par>
                                <p:cTn id="66" presetID="42"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anim calcmode="lin" valueType="num">
                                      <p:cBhvr>
                                        <p:cTn id="69" dur="1000" fill="hold"/>
                                        <p:tgtEl>
                                          <p:spTgt spid="10"/>
                                        </p:tgtEl>
                                        <p:attrNameLst>
                                          <p:attrName>ppt_x</p:attrName>
                                        </p:attrNameLst>
                                      </p:cBhvr>
                                      <p:tavLst>
                                        <p:tav tm="0">
                                          <p:val>
                                            <p:strVal val="#ppt_x"/>
                                          </p:val>
                                        </p:tav>
                                        <p:tav tm="100000">
                                          <p:val>
                                            <p:strVal val="#ppt_x"/>
                                          </p:val>
                                        </p:tav>
                                      </p:tavLst>
                                    </p:anim>
                                    <p:anim calcmode="lin" valueType="num">
                                      <p:cBhvr>
                                        <p:cTn id="7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2" grpId="0"/>
      <p:bldP spid="12" grpId="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5. View student archive</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A756BE34-7E76-93A3-D786-7A902DF7451E}"/>
              </a:ext>
            </a:extLst>
          </p:cNvPr>
          <p:cNvPicPr>
            <a:picLocks noChangeAspect="1"/>
          </p:cNvPicPr>
          <p:nvPr/>
        </p:nvPicPr>
        <p:blipFill>
          <a:blip r:embed="rId3"/>
          <a:stretch>
            <a:fillRect/>
          </a:stretch>
        </p:blipFill>
        <p:spPr>
          <a:xfrm>
            <a:off x="581709" y="1291496"/>
            <a:ext cx="9417576" cy="4572714"/>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953346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6. View student details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8E692F83-55A9-4F1C-6C6C-803CAAC57216}"/>
              </a:ext>
            </a:extLst>
          </p:cNvPr>
          <p:cNvPicPr>
            <a:picLocks noChangeAspect="1"/>
          </p:cNvPicPr>
          <p:nvPr/>
        </p:nvPicPr>
        <p:blipFill>
          <a:blip r:embed="rId3"/>
          <a:stretch>
            <a:fillRect/>
          </a:stretch>
        </p:blipFill>
        <p:spPr>
          <a:xfrm>
            <a:off x="581709" y="1291495"/>
            <a:ext cx="9417576" cy="4572713"/>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408279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7. Add/Edit note for request</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B4F3CE58-0290-7A2F-0CF7-5B517DAB6802}"/>
              </a:ext>
            </a:extLst>
          </p:cNvPr>
          <p:cNvPicPr>
            <a:picLocks noChangeAspect="1"/>
          </p:cNvPicPr>
          <p:nvPr/>
        </p:nvPicPr>
        <p:blipFill>
          <a:blip r:embed="rId3"/>
          <a:stretch>
            <a:fillRect/>
          </a:stretch>
        </p:blipFill>
        <p:spPr>
          <a:xfrm>
            <a:off x="581710" y="1275785"/>
            <a:ext cx="9417576" cy="4597264"/>
          </a:xfrm>
          <a:prstGeom prst="roundRect">
            <a:avLst>
              <a:gd name="adj" fmla="val 8594"/>
            </a:avLst>
          </a:prstGeom>
          <a:solidFill>
            <a:srgbClr val="FFFFFF">
              <a:shade val="85000"/>
            </a:srgbClr>
          </a:solidFill>
          <a:ln>
            <a:solidFill>
              <a:schemeClr val="bg1">
                <a:lumMod val="75000"/>
              </a:schemeClr>
            </a:solidFill>
          </a:ln>
          <a:effectLst/>
        </p:spPr>
      </p:pic>
      <p:pic>
        <p:nvPicPr>
          <p:cNvPr id="15" name="Picture 14">
            <a:extLst>
              <a:ext uri="{FF2B5EF4-FFF2-40B4-BE49-F238E27FC236}">
                <a16:creationId xmlns:a16="http://schemas.microsoft.com/office/drawing/2014/main" id="{57C21192-EAE2-D56E-2ED8-3D746480BC05}"/>
              </a:ext>
            </a:extLst>
          </p:cNvPr>
          <p:cNvPicPr>
            <a:picLocks noChangeAspect="1"/>
          </p:cNvPicPr>
          <p:nvPr/>
        </p:nvPicPr>
        <p:blipFill>
          <a:blip r:embed="rId4"/>
          <a:stretch>
            <a:fillRect/>
          </a:stretch>
        </p:blipFill>
        <p:spPr>
          <a:xfrm>
            <a:off x="581710" y="1275785"/>
            <a:ext cx="9417576" cy="4597264"/>
          </a:xfrm>
          <a:prstGeom prst="roundRect">
            <a:avLst>
              <a:gd name="adj" fmla="val 8594"/>
            </a:avLst>
          </a:prstGeom>
          <a:solidFill>
            <a:srgbClr val="FFFFFF">
              <a:shade val="85000"/>
            </a:srgbClr>
          </a:solidFill>
          <a:ln>
            <a:solidFill>
              <a:schemeClr val="bg1">
                <a:lumMod val="75000"/>
              </a:schemeClr>
            </a:solidFill>
          </a:ln>
          <a:effectLst/>
        </p:spPr>
      </p:pic>
      <p:pic>
        <p:nvPicPr>
          <p:cNvPr id="17" name="Picture 16">
            <a:extLst>
              <a:ext uri="{FF2B5EF4-FFF2-40B4-BE49-F238E27FC236}">
                <a16:creationId xmlns:a16="http://schemas.microsoft.com/office/drawing/2014/main" id="{44D5BF5F-CC29-B775-EAB5-D278A2757EE0}"/>
              </a:ext>
            </a:extLst>
          </p:cNvPr>
          <p:cNvPicPr>
            <a:picLocks noChangeAspect="1"/>
          </p:cNvPicPr>
          <p:nvPr/>
        </p:nvPicPr>
        <p:blipFill>
          <a:blip r:embed="rId5"/>
          <a:stretch>
            <a:fillRect/>
          </a:stretch>
        </p:blipFill>
        <p:spPr>
          <a:xfrm>
            <a:off x="581710" y="1275786"/>
            <a:ext cx="9417576" cy="4597264"/>
          </a:xfrm>
          <a:prstGeom prst="roundRect">
            <a:avLst>
              <a:gd name="adj" fmla="val 8594"/>
            </a:avLst>
          </a:prstGeom>
          <a:solidFill>
            <a:srgbClr val="FFFFFF">
              <a:shade val="85000"/>
            </a:srgbClr>
          </a:solidFill>
          <a:ln>
            <a:solidFill>
              <a:schemeClr val="bg1">
                <a:lumMod val="75000"/>
              </a:schemeClr>
            </a:solidFill>
          </a:ln>
          <a:effectLst/>
        </p:spPr>
      </p:pic>
      <p:pic>
        <p:nvPicPr>
          <p:cNvPr id="19" name="Picture 18">
            <a:extLst>
              <a:ext uri="{FF2B5EF4-FFF2-40B4-BE49-F238E27FC236}">
                <a16:creationId xmlns:a16="http://schemas.microsoft.com/office/drawing/2014/main" id="{79D1FA70-C3AD-7A82-D673-3CF515DCAF2B}"/>
              </a:ext>
            </a:extLst>
          </p:cNvPr>
          <p:cNvPicPr>
            <a:picLocks noChangeAspect="1"/>
          </p:cNvPicPr>
          <p:nvPr/>
        </p:nvPicPr>
        <p:blipFill>
          <a:blip r:embed="rId6"/>
          <a:stretch>
            <a:fillRect/>
          </a:stretch>
        </p:blipFill>
        <p:spPr>
          <a:xfrm>
            <a:off x="581710" y="1275784"/>
            <a:ext cx="9417576" cy="4597263"/>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70373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15"/>
                                        </p:tgtEl>
                                      </p:cBhvr>
                                    </p:animEffect>
                                    <p:anim calcmode="lin" valueType="num">
                                      <p:cBhvr>
                                        <p:cTn id="26" dur="1000"/>
                                        <p:tgtEl>
                                          <p:spTgt spid="15"/>
                                        </p:tgtEl>
                                        <p:attrNameLst>
                                          <p:attrName>ppt_x</p:attrName>
                                        </p:attrNameLst>
                                      </p:cBhvr>
                                      <p:tavLst>
                                        <p:tav tm="0">
                                          <p:val>
                                            <p:strVal val="ppt_x"/>
                                          </p:val>
                                        </p:tav>
                                        <p:tav tm="100000">
                                          <p:val>
                                            <p:strVal val="ppt_x"/>
                                          </p:val>
                                        </p:tav>
                                      </p:tavLst>
                                    </p:anim>
                                    <p:anim calcmode="lin" valueType="num">
                                      <p:cBhvr>
                                        <p:cTn id="27" dur="1000"/>
                                        <p:tgtEl>
                                          <p:spTgt spid="15"/>
                                        </p:tgtEl>
                                        <p:attrNameLst>
                                          <p:attrName>ppt_y</p:attrName>
                                        </p:attrNameLst>
                                      </p:cBhvr>
                                      <p:tavLst>
                                        <p:tav tm="0">
                                          <p:val>
                                            <p:strVal val="ppt_y"/>
                                          </p:val>
                                        </p:tav>
                                        <p:tav tm="100000">
                                          <p:val>
                                            <p:strVal val="ppt_y+.1"/>
                                          </p:val>
                                        </p:tav>
                                      </p:tavLst>
                                    </p:anim>
                                    <p:set>
                                      <p:cBhvr>
                                        <p:cTn id="28" dur="1" fill="hold">
                                          <p:stCondLst>
                                            <p:cond delay="999"/>
                                          </p:stCondLst>
                                        </p:cTn>
                                        <p:tgtEl>
                                          <p:spTgt spid="15"/>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17"/>
                                        </p:tgtEl>
                                      </p:cBhvr>
                                    </p:animEffect>
                                    <p:anim calcmode="lin" valueType="num">
                                      <p:cBhvr>
                                        <p:cTn id="38" dur="1000"/>
                                        <p:tgtEl>
                                          <p:spTgt spid="17"/>
                                        </p:tgtEl>
                                        <p:attrNameLst>
                                          <p:attrName>ppt_x</p:attrName>
                                        </p:attrNameLst>
                                      </p:cBhvr>
                                      <p:tavLst>
                                        <p:tav tm="0">
                                          <p:val>
                                            <p:strVal val="ppt_x"/>
                                          </p:val>
                                        </p:tav>
                                        <p:tav tm="100000">
                                          <p:val>
                                            <p:strVal val="ppt_x"/>
                                          </p:val>
                                        </p:tav>
                                      </p:tavLst>
                                    </p:anim>
                                    <p:anim calcmode="lin" valueType="num">
                                      <p:cBhvr>
                                        <p:cTn id="39" dur="1000"/>
                                        <p:tgtEl>
                                          <p:spTgt spid="17"/>
                                        </p:tgtEl>
                                        <p:attrNameLst>
                                          <p:attrName>ppt_y</p:attrName>
                                        </p:attrNameLst>
                                      </p:cBhvr>
                                      <p:tavLst>
                                        <p:tav tm="0">
                                          <p:val>
                                            <p:strVal val="ppt_y"/>
                                          </p:val>
                                        </p:tav>
                                        <p:tav tm="100000">
                                          <p:val>
                                            <p:strVal val="ppt_y+.1"/>
                                          </p:val>
                                        </p:tav>
                                      </p:tavLst>
                                    </p:anim>
                                    <p:set>
                                      <p:cBhvr>
                                        <p:cTn id="40" dur="1" fill="hold">
                                          <p:stCondLst>
                                            <p:cond delay="999"/>
                                          </p:stCondLst>
                                        </p:cTn>
                                        <p:tgtEl>
                                          <p:spTgt spid="17"/>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8. Send e-mail to student</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37</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89D9B50B-637C-620B-2CCD-F826F0F69B5F}"/>
              </a:ext>
            </a:extLst>
          </p:cNvPr>
          <p:cNvPicPr>
            <a:picLocks noChangeAspect="1"/>
          </p:cNvPicPr>
          <p:nvPr/>
        </p:nvPicPr>
        <p:blipFill>
          <a:blip r:embed="rId3"/>
          <a:stretch>
            <a:fillRect/>
          </a:stretch>
        </p:blipFill>
        <p:spPr>
          <a:xfrm>
            <a:off x="581709" y="1295729"/>
            <a:ext cx="9417577" cy="4577976"/>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a:extLst>
              <a:ext uri="{FF2B5EF4-FFF2-40B4-BE49-F238E27FC236}">
                <a16:creationId xmlns:a16="http://schemas.microsoft.com/office/drawing/2014/main" id="{CDC4904D-098A-B270-4771-5DF44ED85398}"/>
              </a:ext>
            </a:extLst>
          </p:cNvPr>
          <p:cNvPicPr>
            <a:picLocks noChangeAspect="1"/>
          </p:cNvPicPr>
          <p:nvPr/>
        </p:nvPicPr>
        <p:blipFill>
          <a:blip r:embed="rId4"/>
          <a:stretch>
            <a:fillRect/>
          </a:stretch>
        </p:blipFill>
        <p:spPr>
          <a:xfrm>
            <a:off x="581709" y="1295730"/>
            <a:ext cx="9417577" cy="4577976"/>
          </a:xfrm>
          <a:prstGeom prst="roundRect">
            <a:avLst>
              <a:gd name="adj" fmla="val 8594"/>
            </a:avLst>
          </a:prstGeom>
          <a:solidFill>
            <a:srgbClr val="FFFFFF">
              <a:shade val="85000"/>
            </a:srgbClr>
          </a:solidFill>
          <a:ln>
            <a:solidFill>
              <a:schemeClr val="bg1">
                <a:lumMod val="75000"/>
              </a:schemeClr>
            </a:solidFill>
          </a:ln>
          <a:effectLst/>
        </p:spPr>
      </p:pic>
      <p:pic>
        <p:nvPicPr>
          <p:cNvPr id="12" name="Picture 11">
            <a:extLst>
              <a:ext uri="{FF2B5EF4-FFF2-40B4-BE49-F238E27FC236}">
                <a16:creationId xmlns:a16="http://schemas.microsoft.com/office/drawing/2014/main" id="{8EA51890-B6D4-3BBE-D108-60A5B660BB05}"/>
              </a:ext>
            </a:extLst>
          </p:cNvPr>
          <p:cNvPicPr>
            <a:picLocks noChangeAspect="1"/>
          </p:cNvPicPr>
          <p:nvPr/>
        </p:nvPicPr>
        <p:blipFill>
          <a:blip r:embed="rId5"/>
          <a:stretch>
            <a:fillRect/>
          </a:stretch>
        </p:blipFill>
        <p:spPr>
          <a:xfrm>
            <a:off x="581709" y="1295728"/>
            <a:ext cx="9417577" cy="4577974"/>
          </a:xfrm>
          <a:prstGeom prst="roundRect">
            <a:avLst>
              <a:gd name="adj" fmla="val 8594"/>
            </a:avLst>
          </a:prstGeom>
          <a:solidFill>
            <a:srgbClr val="FFFFFF">
              <a:shade val="85000"/>
            </a:srgbClr>
          </a:solidFill>
          <a:ln>
            <a:solidFill>
              <a:schemeClr val="bg1">
                <a:lumMod val="75000"/>
              </a:schemeClr>
            </a:solidFill>
          </a:ln>
          <a:effectLst/>
        </p:spPr>
      </p:pic>
      <p:pic>
        <p:nvPicPr>
          <p:cNvPr id="14" name="Picture 13">
            <a:extLst>
              <a:ext uri="{FF2B5EF4-FFF2-40B4-BE49-F238E27FC236}">
                <a16:creationId xmlns:a16="http://schemas.microsoft.com/office/drawing/2014/main" id="{AEA9FC58-D4C2-8540-AD36-247314824CB6}"/>
              </a:ext>
            </a:extLst>
          </p:cNvPr>
          <p:cNvPicPr>
            <a:picLocks noChangeAspect="1"/>
          </p:cNvPicPr>
          <p:nvPr/>
        </p:nvPicPr>
        <p:blipFill>
          <a:blip r:embed="rId6"/>
          <a:stretch>
            <a:fillRect/>
          </a:stretch>
        </p:blipFill>
        <p:spPr>
          <a:xfrm>
            <a:off x="581709" y="1295716"/>
            <a:ext cx="9417577" cy="4577973"/>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329923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9"/>
                                        </p:tgtEl>
                                      </p:cBhvr>
                                    </p:animEffect>
                                    <p:anim calcmode="lin" valueType="num">
                                      <p:cBhvr>
                                        <p:cTn id="26" dur="1000"/>
                                        <p:tgtEl>
                                          <p:spTgt spid="9"/>
                                        </p:tgtEl>
                                        <p:attrNameLst>
                                          <p:attrName>ppt_x</p:attrName>
                                        </p:attrNameLst>
                                      </p:cBhvr>
                                      <p:tavLst>
                                        <p:tav tm="0">
                                          <p:val>
                                            <p:strVal val="ppt_x"/>
                                          </p:val>
                                        </p:tav>
                                        <p:tav tm="100000">
                                          <p:val>
                                            <p:strVal val="ppt_x"/>
                                          </p:val>
                                        </p:tav>
                                      </p:tavLst>
                                    </p:anim>
                                    <p:anim calcmode="lin" valueType="num">
                                      <p:cBhvr>
                                        <p:cTn id="27" dur="1000"/>
                                        <p:tgtEl>
                                          <p:spTgt spid="9"/>
                                        </p:tgtEl>
                                        <p:attrNameLst>
                                          <p:attrName>ppt_y</p:attrName>
                                        </p:attrNameLst>
                                      </p:cBhvr>
                                      <p:tavLst>
                                        <p:tav tm="0">
                                          <p:val>
                                            <p:strVal val="ppt_y"/>
                                          </p:val>
                                        </p:tav>
                                        <p:tav tm="100000">
                                          <p:val>
                                            <p:strVal val="ppt_y+.1"/>
                                          </p:val>
                                        </p:tav>
                                      </p:tavLst>
                                    </p:anim>
                                    <p:set>
                                      <p:cBhvr>
                                        <p:cTn id="28" dur="1" fill="hold">
                                          <p:stCondLst>
                                            <p:cond delay="999"/>
                                          </p:stCondLst>
                                        </p:cTn>
                                        <p:tgtEl>
                                          <p:spTgt spid="9"/>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000"/>
                                        <p:tgtEl>
                                          <p:spTgt spid="12"/>
                                        </p:tgtEl>
                                      </p:cBhvr>
                                    </p:animEffect>
                                    <p:anim calcmode="lin" valueType="num">
                                      <p:cBhvr>
                                        <p:cTn id="38" dur="1000"/>
                                        <p:tgtEl>
                                          <p:spTgt spid="12"/>
                                        </p:tgtEl>
                                        <p:attrNameLst>
                                          <p:attrName>ppt_x</p:attrName>
                                        </p:attrNameLst>
                                      </p:cBhvr>
                                      <p:tavLst>
                                        <p:tav tm="0">
                                          <p:val>
                                            <p:strVal val="ppt_x"/>
                                          </p:val>
                                        </p:tav>
                                        <p:tav tm="100000">
                                          <p:val>
                                            <p:strVal val="ppt_x"/>
                                          </p:val>
                                        </p:tav>
                                      </p:tavLst>
                                    </p:anim>
                                    <p:anim calcmode="lin" valueType="num">
                                      <p:cBhvr>
                                        <p:cTn id="39" dur="1000"/>
                                        <p:tgtEl>
                                          <p:spTgt spid="12"/>
                                        </p:tgtEl>
                                        <p:attrNameLst>
                                          <p:attrName>ppt_y</p:attrName>
                                        </p:attrNameLst>
                                      </p:cBhvr>
                                      <p:tavLst>
                                        <p:tav tm="0">
                                          <p:val>
                                            <p:strVal val="ppt_y"/>
                                          </p:val>
                                        </p:tav>
                                        <p:tav tm="100000">
                                          <p:val>
                                            <p:strVal val="ppt_y+.1"/>
                                          </p:val>
                                        </p:tav>
                                      </p:tavLst>
                                    </p:anim>
                                    <p:set>
                                      <p:cBhvr>
                                        <p:cTn id="40" dur="1" fill="hold">
                                          <p:stCondLst>
                                            <p:cond delay="999"/>
                                          </p:stCondLst>
                                        </p:cTn>
                                        <p:tgtEl>
                                          <p:spTgt spid="12"/>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8E59DDA-C615-6DB5-8189-E24DED192DF2}"/>
              </a:ext>
            </a:extLst>
          </p:cNvPr>
          <p:cNvPicPr>
            <a:picLocks noChangeAspect="1"/>
          </p:cNvPicPr>
          <p:nvPr/>
        </p:nvPicPr>
        <p:blipFill>
          <a:blip r:embed="rId3"/>
          <a:stretch>
            <a:fillRect/>
          </a:stretch>
        </p:blipFill>
        <p:spPr>
          <a:xfrm>
            <a:off x="581709" y="1291496"/>
            <a:ext cx="9417576" cy="4582205"/>
          </a:xfrm>
          <a:prstGeom prst="roundRect">
            <a:avLst>
              <a:gd name="adj" fmla="val 8594"/>
            </a:avLst>
          </a:prstGeom>
          <a:solidFill>
            <a:srgbClr val="FFFFFF">
              <a:shade val="85000"/>
            </a:srgbClr>
          </a:solidFill>
          <a:ln>
            <a:solidFill>
              <a:schemeClr val="bg1">
                <a:lumMod val="75000"/>
              </a:schemeClr>
            </a:solidFill>
          </a:ln>
          <a:effectLst/>
        </p:spPr>
      </p:pic>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2" y="426342"/>
            <a:ext cx="7201842" cy="688162"/>
          </a:xfrm>
        </p:spPr>
        <p:txBody>
          <a:bodyPr/>
          <a:lstStyle/>
          <a:p>
            <a:r>
              <a:rPr lang="en-US" sz="4400" dirty="0">
                <a:effectLst/>
                <a:ea typeface="Times New Roman" panose="02020603050405020304" pitchFamily="18" charset="0"/>
                <a:cs typeface="Times New Roman" panose="02020603050405020304" pitchFamily="18" charset="0"/>
              </a:rPr>
              <a:t>9. Assign student</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38</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6D35355D-189B-3F83-3009-951FD90DE4AE}"/>
              </a:ext>
            </a:extLst>
          </p:cNvPr>
          <p:cNvPicPr>
            <a:picLocks noChangeAspect="1"/>
          </p:cNvPicPr>
          <p:nvPr/>
        </p:nvPicPr>
        <p:blipFill>
          <a:blip r:embed="rId4">
            <a:alphaModFix/>
          </a:blip>
          <a:stretch>
            <a:fillRect/>
          </a:stretch>
        </p:blipFill>
        <p:spPr>
          <a:xfrm>
            <a:off x="581709" y="1291495"/>
            <a:ext cx="9417576" cy="4582205"/>
          </a:xfrm>
          <a:prstGeom prst="roundRect">
            <a:avLst>
              <a:gd name="adj" fmla="val 8594"/>
            </a:avLst>
          </a:prstGeom>
          <a:solidFill>
            <a:srgbClr val="FFFFFF">
              <a:shade val="85000"/>
            </a:srgbClr>
          </a:solidFill>
          <a:ln>
            <a:solidFill>
              <a:schemeClr val="bg1">
                <a:lumMod val="75000"/>
              </a:schemeClr>
            </a:solidFill>
          </a:ln>
          <a:effectLst/>
        </p:spPr>
      </p:pic>
      <p:pic>
        <p:nvPicPr>
          <p:cNvPr id="10" name="Picture 9">
            <a:extLst>
              <a:ext uri="{FF2B5EF4-FFF2-40B4-BE49-F238E27FC236}">
                <a16:creationId xmlns:a16="http://schemas.microsoft.com/office/drawing/2014/main" id="{C6D4CBA3-4042-BB22-48AF-0DB9EFF66747}"/>
              </a:ext>
            </a:extLst>
          </p:cNvPr>
          <p:cNvPicPr>
            <a:picLocks noChangeAspect="1"/>
          </p:cNvPicPr>
          <p:nvPr/>
        </p:nvPicPr>
        <p:blipFill rotWithShape="1">
          <a:blip r:embed="rId4"/>
          <a:srcRect l="77635" t="86351"/>
          <a:stretch/>
        </p:blipFill>
        <p:spPr>
          <a:xfrm>
            <a:off x="7893050" y="5248276"/>
            <a:ext cx="2106235" cy="625425"/>
          </a:xfrm>
          <a:prstGeom prst="roundRect">
            <a:avLst>
              <a:gd name="adj" fmla="val 8594"/>
            </a:avLst>
          </a:prstGeom>
          <a:solidFill>
            <a:srgbClr val="FFFFFF">
              <a:shade val="85000"/>
            </a:srgbClr>
          </a:solidFill>
          <a:ln>
            <a:solidFill>
              <a:schemeClr val="bg1">
                <a:lumMod val="75000"/>
              </a:schemeClr>
            </a:solidFill>
          </a:ln>
          <a:effectLst/>
        </p:spPr>
      </p:pic>
      <p:pic>
        <p:nvPicPr>
          <p:cNvPr id="13" name="Picture 12">
            <a:extLst>
              <a:ext uri="{FF2B5EF4-FFF2-40B4-BE49-F238E27FC236}">
                <a16:creationId xmlns:a16="http://schemas.microsoft.com/office/drawing/2014/main" id="{FD795D76-A119-C21F-774F-83A2FF472B76}"/>
              </a:ext>
            </a:extLst>
          </p:cNvPr>
          <p:cNvPicPr>
            <a:picLocks noChangeAspect="1"/>
          </p:cNvPicPr>
          <p:nvPr/>
        </p:nvPicPr>
        <p:blipFill>
          <a:blip r:embed="rId5">
            <a:alphaModFix/>
          </a:blip>
          <a:stretch>
            <a:fillRect/>
          </a:stretch>
        </p:blipFill>
        <p:spPr>
          <a:xfrm>
            <a:off x="581709" y="1291494"/>
            <a:ext cx="9417576" cy="4582205"/>
          </a:xfrm>
          <a:prstGeom prst="roundRect">
            <a:avLst>
              <a:gd name="adj" fmla="val 8594"/>
            </a:avLst>
          </a:prstGeom>
          <a:solidFill>
            <a:srgbClr val="FFFFFF">
              <a:shade val="85000"/>
            </a:srgbClr>
          </a:solidFill>
          <a:ln>
            <a:solidFill>
              <a:schemeClr val="bg1">
                <a:lumMod val="75000"/>
              </a:schemeClr>
            </a:solidFill>
          </a:ln>
          <a:effectLst/>
        </p:spPr>
      </p:pic>
      <p:pic>
        <p:nvPicPr>
          <p:cNvPr id="14" name="Picture 13">
            <a:extLst>
              <a:ext uri="{FF2B5EF4-FFF2-40B4-BE49-F238E27FC236}">
                <a16:creationId xmlns:a16="http://schemas.microsoft.com/office/drawing/2014/main" id="{E99A87ED-09F0-988B-10ED-771588E41CED}"/>
              </a:ext>
            </a:extLst>
          </p:cNvPr>
          <p:cNvPicPr>
            <a:picLocks noChangeAspect="1"/>
          </p:cNvPicPr>
          <p:nvPr/>
        </p:nvPicPr>
        <p:blipFill rotWithShape="1">
          <a:blip r:embed="rId5">
            <a:alphaModFix/>
          </a:blip>
          <a:srcRect l="55114" t="27316" r="39121" b="46700"/>
          <a:stretch/>
        </p:blipFill>
        <p:spPr>
          <a:xfrm>
            <a:off x="5735795" y="2542590"/>
            <a:ext cx="566795" cy="119633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891639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6"/>
                                        </p:tgtEl>
                                      </p:cBhvr>
                                    </p:animEffect>
                                    <p:anim calcmode="lin" valueType="num">
                                      <p:cBhvr>
                                        <p:cTn id="14" dur="1000"/>
                                        <p:tgtEl>
                                          <p:spTgt spid="16"/>
                                        </p:tgtEl>
                                        <p:attrNameLst>
                                          <p:attrName>ppt_x</p:attrName>
                                        </p:attrNameLst>
                                      </p:cBhvr>
                                      <p:tavLst>
                                        <p:tav tm="0">
                                          <p:val>
                                            <p:strVal val="ppt_x"/>
                                          </p:val>
                                        </p:tav>
                                        <p:tav tm="100000">
                                          <p:val>
                                            <p:strVal val="ppt_x"/>
                                          </p:val>
                                        </p:tav>
                                      </p:tavLst>
                                    </p:anim>
                                    <p:anim calcmode="lin" valueType="num">
                                      <p:cBhvr>
                                        <p:cTn id="15" dur="1000"/>
                                        <p:tgtEl>
                                          <p:spTgt spid="16"/>
                                        </p:tgtEl>
                                        <p:attrNameLst>
                                          <p:attrName>ppt_y</p:attrName>
                                        </p:attrNameLst>
                                      </p:cBhvr>
                                      <p:tavLst>
                                        <p:tav tm="0">
                                          <p:val>
                                            <p:strVal val="ppt_y"/>
                                          </p:val>
                                        </p:tav>
                                        <p:tav tm="100000">
                                          <p:val>
                                            <p:strVal val="ppt_y+.1"/>
                                          </p:val>
                                        </p:tav>
                                      </p:tavLst>
                                    </p:anim>
                                    <p:set>
                                      <p:cBhvr>
                                        <p:cTn id="16" dur="1" fill="hold">
                                          <p:stCondLst>
                                            <p:cond delay="999"/>
                                          </p:stCondLst>
                                        </p:cTn>
                                        <p:tgtEl>
                                          <p:spTgt spid="16"/>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9"/>
                                        </p:tgtEl>
                                        <p:attrNameLst>
                                          <p:attrName>style.opacity</p:attrName>
                                        </p:attrNameLst>
                                      </p:cBhvr>
                                      <p:to>
                                        <p:strVal val="0.5"/>
                                      </p:to>
                                    </p:set>
                                    <p:animEffect filter="image" prLst="opacity: 0.5">
                                      <p:cBhvr rctx="IE">
                                        <p:cTn id="26" dur="indefinite"/>
                                        <p:tgtEl>
                                          <p:spTgt spid="9"/>
                                        </p:tgtEl>
                                      </p:cBhvr>
                                    </p:animEffect>
                                  </p:childTnLst>
                                </p:cTn>
                              </p:par>
                              <p:par>
                                <p:cTn id="27" presetID="16" presetClass="entr" presetSubtype="2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9"/>
                                        </p:tgtEl>
                                      </p:cBhvr>
                                    </p:animEffect>
                                    <p:anim calcmode="lin" valueType="num">
                                      <p:cBhvr>
                                        <p:cTn id="34" dur="1000"/>
                                        <p:tgtEl>
                                          <p:spTgt spid="9"/>
                                        </p:tgtEl>
                                        <p:attrNameLst>
                                          <p:attrName>ppt_x</p:attrName>
                                        </p:attrNameLst>
                                      </p:cBhvr>
                                      <p:tavLst>
                                        <p:tav tm="0">
                                          <p:val>
                                            <p:strVal val="ppt_x"/>
                                          </p:val>
                                        </p:tav>
                                        <p:tav tm="100000">
                                          <p:val>
                                            <p:strVal val="ppt_x"/>
                                          </p:val>
                                        </p:tav>
                                      </p:tavLst>
                                    </p:anim>
                                    <p:anim calcmode="lin" valueType="num">
                                      <p:cBhvr>
                                        <p:cTn id="35" dur="1000"/>
                                        <p:tgtEl>
                                          <p:spTgt spid="9"/>
                                        </p:tgtEl>
                                        <p:attrNameLst>
                                          <p:attrName>ppt_y</p:attrName>
                                        </p:attrNameLst>
                                      </p:cBhvr>
                                      <p:tavLst>
                                        <p:tav tm="0">
                                          <p:val>
                                            <p:strVal val="ppt_y"/>
                                          </p:val>
                                        </p:tav>
                                        <p:tav tm="100000">
                                          <p:val>
                                            <p:strVal val="ppt_y+.1"/>
                                          </p:val>
                                        </p:tav>
                                      </p:tavLst>
                                    </p:anim>
                                    <p:set>
                                      <p:cBhvr>
                                        <p:cTn id="36" dur="1" fill="hold">
                                          <p:stCondLst>
                                            <p:cond delay="999"/>
                                          </p:stCondLst>
                                        </p:cTn>
                                        <p:tgtEl>
                                          <p:spTgt spid="9"/>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10"/>
                                        </p:tgtEl>
                                      </p:cBhvr>
                                    </p:animEffect>
                                    <p:anim calcmode="lin" valueType="num">
                                      <p:cBhvr>
                                        <p:cTn id="39" dur="1000"/>
                                        <p:tgtEl>
                                          <p:spTgt spid="10"/>
                                        </p:tgtEl>
                                        <p:attrNameLst>
                                          <p:attrName>ppt_x</p:attrName>
                                        </p:attrNameLst>
                                      </p:cBhvr>
                                      <p:tavLst>
                                        <p:tav tm="0">
                                          <p:val>
                                            <p:strVal val="ppt_x"/>
                                          </p:val>
                                        </p:tav>
                                        <p:tav tm="100000">
                                          <p:val>
                                            <p:strVal val="ppt_x"/>
                                          </p:val>
                                        </p:tav>
                                      </p:tavLst>
                                    </p:anim>
                                    <p:anim calcmode="lin" valueType="num">
                                      <p:cBhvr>
                                        <p:cTn id="40" dur="1000"/>
                                        <p:tgtEl>
                                          <p:spTgt spid="10"/>
                                        </p:tgtEl>
                                        <p:attrNameLst>
                                          <p:attrName>ppt_y</p:attrName>
                                        </p:attrNameLst>
                                      </p:cBhvr>
                                      <p:tavLst>
                                        <p:tav tm="0">
                                          <p:val>
                                            <p:strVal val="ppt_y"/>
                                          </p:val>
                                        </p:tav>
                                        <p:tav tm="100000">
                                          <p:val>
                                            <p:strVal val="ppt_y+.1"/>
                                          </p:val>
                                        </p:tav>
                                      </p:tavLst>
                                    </p:anim>
                                    <p:set>
                                      <p:cBhvr>
                                        <p:cTn id="41" dur="1" fill="hold">
                                          <p:stCondLst>
                                            <p:cond delay="999"/>
                                          </p:stCondLst>
                                        </p:cTn>
                                        <p:tgtEl>
                                          <p:spTgt spid="10"/>
                                        </p:tgtEl>
                                        <p:attrNameLst>
                                          <p:attrName>style.visibility</p:attrName>
                                        </p:attrNameLst>
                                      </p:cBhvr>
                                      <p:to>
                                        <p:strVal val="hidden"/>
                                      </p:to>
                                    </p:set>
                                  </p:childTnLst>
                                </p:cTn>
                              </p:par>
                              <p:par>
                                <p:cTn id="42" presetID="42"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p:cTn id="50" dur="indefinite"/>
                                        <p:tgtEl>
                                          <p:spTgt spid="13"/>
                                        </p:tgtEl>
                                        <p:attrNameLst>
                                          <p:attrName>style.opacity</p:attrName>
                                        </p:attrNameLst>
                                      </p:cBhvr>
                                      <p:to>
                                        <p:strVal val="0.5"/>
                                      </p:to>
                                    </p:set>
                                    <p:animEffect filter="image" prLst="opacity: 0.5">
                                      <p:cBhvr rctx="IE">
                                        <p:cTn id="51" dur="indefinite"/>
                                        <p:tgtEl>
                                          <p:spTgt spid="13"/>
                                        </p:tgtEl>
                                      </p:cBhvr>
                                    </p:animEffect>
                                  </p:childTnLst>
                                </p:cTn>
                              </p:par>
                              <p:par>
                                <p:cTn id="52" presetID="16" presetClass="entr" presetSubtype="21"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7201842" cy="688162"/>
          </a:xfrm>
        </p:spPr>
        <p:txBody>
          <a:bodyPr/>
          <a:lstStyle/>
          <a:p>
            <a:r>
              <a:rPr lang="en-US" sz="4400" dirty="0">
                <a:effectLst/>
                <a:ea typeface="Times New Roman" panose="02020603050405020304" pitchFamily="18" charset="0"/>
                <a:cs typeface="Times New Roman" panose="02020603050405020304" pitchFamily="18" charset="0"/>
              </a:rPr>
              <a:t>Non-Functional Requirements</a:t>
            </a:r>
            <a:br>
              <a:rPr lang="en-US" sz="4400" dirty="0">
                <a:effectLst/>
                <a:ea typeface="Times New Roman" panose="02020603050405020304" pitchFamily="18" charset="0"/>
                <a:cs typeface="Times New Roman" panose="02020603050405020304" pitchFamily="18" charset="0"/>
              </a:rPr>
            </a:b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39</a:t>
            </a:fld>
            <a:endParaRPr lang="en-US" altLang="zh-CN" dirty="0"/>
          </a:p>
        </p:txBody>
      </p:sp>
      <p:pic>
        <p:nvPicPr>
          <p:cNvPr id="2" name="图片占位符 25">
            <a:extLst>
              <a:ext uri="{FF2B5EF4-FFF2-40B4-BE49-F238E27FC236}">
                <a16:creationId xmlns:a16="http://schemas.microsoft.com/office/drawing/2014/main" id="{42EE8D90-31D6-1E47-1713-BF00FB8F59D8}"/>
              </a:ext>
            </a:extLst>
          </p:cNvPr>
          <p:cNvPicPr>
            <a:picLocks noChangeAspect="1"/>
          </p:cNvPicPr>
          <p:nvPr/>
        </p:nvPicPr>
        <p:blipFill>
          <a:blip r:embed="rId3"/>
          <a:srcRect/>
          <a:stretch/>
        </p:blipFill>
        <p:spPr>
          <a:xfrm>
            <a:off x="10214517" y="2685146"/>
            <a:ext cx="1801126" cy="190782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bg1">
                <a:lumMod val="75000"/>
              </a:schemeClr>
            </a:solidFill>
          </a:ln>
        </p:spPr>
      </p:pic>
      <p:sp>
        <p:nvSpPr>
          <p:cNvPr id="8" name="TextBox 7">
            <a:extLst>
              <a:ext uri="{FF2B5EF4-FFF2-40B4-BE49-F238E27FC236}">
                <a16:creationId xmlns:a16="http://schemas.microsoft.com/office/drawing/2014/main" id="{04592923-F2CC-C3D2-7AC3-2F107DE108B9}"/>
              </a:ext>
            </a:extLst>
          </p:cNvPr>
          <p:cNvSpPr txBox="1"/>
          <p:nvPr/>
        </p:nvSpPr>
        <p:spPr>
          <a:xfrm>
            <a:off x="3151357" y="2361837"/>
            <a:ext cx="1801126" cy="584775"/>
          </a:xfrm>
          <a:prstGeom prst="rect">
            <a:avLst/>
          </a:prstGeom>
          <a:noFill/>
        </p:spPr>
        <p:txBody>
          <a:bodyPr wrap="square">
            <a:spAutoFit/>
          </a:bodyPr>
          <a:lstStyle/>
          <a:p>
            <a:r>
              <a:rPr lang="en-US" sz="3200" b="0" dirty="0"/>
              <a:t>Security</a:t>
            </a:r>
            <a:endParaRPr lang="en-US" sz="3600" dirty="0"/>
          </a:p>
        </p:txBody>
      </p:sp>
      <p:sp>
        <p:nvSpPr>
          <p:cNvPr id="12" name="TextBox 11">
            <a:extLst>
              <a:ext uri="{FF2B5EF4-FFF2-40B4-BE49-F238E27FC236}">
                <a16:creationId xmlns:a16="http://schemas.microsoft.com/office/drawing/2014/main" id="{EC5EE687-4BE5-B778-DD4B-E18872FB8BE0}"/>
              </a:ext>
            </a:extLst>
          </p:cNvPr>
          <p:cNvSpPr txBox="1"/>
          <p:nvPr/>
        </p:nvSpPr>
        <p:spPr>
          <a:xfrm>
            <a:off x="3151356" y="4666764"/>
            <a:ext cx="1967053" cy="584775"/>
          </a:xfrm>
          <a:prstGeom prst="rect">
            <a:avLst/>
          </a:prstGeom>
          <a:noFill/>
        </p:spPr>
        <p:txBody>
          <a:bodyPr wrap="square">
            <a:spAutoFit/>
          </a:bodyPr>
          <a:lstStyle/>
          <a:p>
            <a:r>
              <a:rPr lang="en-US" sz="3200" b="0" dirty="0"/>
              <a:t>Reliability</a:t>
            </a:r>
            <a:endParaRPr lang="en-US" sz="3200" dirty="0"/>
          </a:p>
        </p:txBody>
      </p:sp>
      <p:sp>
        <p:nvSpPr>
          <p:cNvPr id="14" name="TextBox 13">
            <a:extLst>
              <a:ext uri="{FF2B5EF4-FFF2-40B4-BE49-F238E27FC236}">
                <a16:creationId xmlns:a16="http://schemas.microsoft.com/office/drawing/2014/main" id="{FBEF5258-5191-FA3A-04B4-71D8E11677AE}"/>
              </a:ext>
            </a:extLst>
          </p:cNvPr>
          <p:cNvSpPr txBox="1"/>
          <p:nvPr/>
        </p:nvSpPr>
        <p:spPr>
          <a:xfrm>
            <a:off x="7893677" y="2361837"/>
            <a:ext cx="2811494" cy="584775"/>
          </a:xfrm>
          <a:prstGeom prst="rect">
            <a:avLst/>
          </a:prstGeom>
          <a:noFill/>
        </p:spPr>
        <p:txBody>
          <a:bodyPr wrap="square">
            <a:spAutoFit/>
          </a:bodyPr>
          <a:lstStyle/>
          <a:p>
            <a:r>
              <a:rPr lang="en-US" sz="3200" b="0" dirty="0"/>
              <a:t>Performance</a:t>
            </a:r>
            <a:endParaRPr lang="en-US" sz="3200" dirty="0"/>
          </a:p>
        </p:txBody>
      </p:sp>
      <p:sp>
        <p:nvSpPr>
          <p:cNvPr id="16" name="TextBox 15">
            <a:extLst>
              <a:ext uri="{FF2B5EF4-FFF2-40B4-BE49-F238E27FC236}">
                <a16:creationId xmlns:a16="http://schemas.microsoft.com/office/drawing/2014/main" id="{552343C1-6A27-C606-80AD-DAA017750457}"/>
              </a:ext>
            </a:extLst>
          </p:cNvPr>
          <p:cNvSpPr txBox="1"/>
          <p:nvPr/>
        </p:nvSpPr>
        <p:spPr>
          <a:xfrm>
            <a:off x="7893676" y="4665837"/>
            <a:ext cx="2532713" cy="584775"/>
          </a:xfrm>
          <a:prstGeom prst="rect">
            <a:avLst/>
          </a:prstGeom>
          <a:noFill/>
        </p:spPr>
        <p:txBody>
          <a:bodyPr wrap="square">
            <a:spAutoFit/>
          </a:bodyPr>
          <a:lstStyle/>
          <a:p>
            <a:r>
              <a:rPr lang="en-US" sz="3200" b="0" dirty="0"/>
              <a:t>Availability</a:t>
            </a:r>
            <a:endParaRPr lang="en-US" sz="3200" dirty="0"/>
          </a:p>
        </p:txBody>
      </p:sp>
      <p:pic>
        <p:nvPicPr>
          <p:cNvPr id="20" name="Picture 19">
            <a:extLst>
              <a:ext uri="{FF2B5EF4-FFF2-40B4-BE49-F238E27FC236}">
                <a16:creationId xmlns:a16="http://schemas.microsoft.com/office/drawing/2014/main" id="{154436FE-BD30-4CD9-D5BA-AF8B27781562}"/>
              </a:ext>
            </a:extLst>
          </p:cNvPr>
          <p:cNvPicPr>
            <a:picLocks noChangeAspect="1"/>
          </p:cNvPicPr>
          <p:nvPr/>
        </p:nvPicPr>
        <p:blipFill>
          <a:blip r:embed="rId4"/>
          <a:stretch>
            <a:fillRect/>
          </a:stretch>
        </p:blipFill>
        <p:spPr>
          <a:xfrm>
            <a:off x="5452017" y="1864037"/>
            <a:ext cx="2183914" cy="1642215"/>
          </a:xfrm>
          <a:prstGeom prst="roundRect">
            <a:avLst>
              <a:gd name="adj" fmla="val 8594"/>
            </a:avLst>
          </a:prstGeom>
          <a:solidFill>
            <a:srgbClr val="FFFFFF">
              <a:shade val="85000"/>
            </a:srgbClr>
          </a:solidFill>
          <a:ln>
            <a:solidFill>
              <a:schemeClr val="bg1">
                <a:lumMod val="75000"/>
              </a:schemeClr>
            </a:solidFill>
          </a:ln>
          <a:effectLst/>
        </p:spPr>
      </p:pic>
      <p:pic>
        <p:nvPicPr>
          <p:cNvPr id="22" name="Picture 21">
            <a:extLst>
              <a:ext uri="{FF2B5EF4-FFF2-40B4-BE49-F238E27FC236}">
                <a16:creationId xmlns:a16="http://schemas.microsoft.com/office/drawing/2014/main" id="{936C8F22-379E-8637-5CC1-806B1FFBEE8A}"/>
              </a:ext>
            </a:extLst>
          </p:cNvPr>
          <p:cNvPicPr>
            <a:picLocks noChangeAspect="1"/>
          </p:cNvPicPr>
          <p:nvPr/>
        </p:nvPicPr>
        <p:blipFill>
          <a:blip r:embed="rId5"/>
          <a:stretch>
            <a:fillRect/>
          </a:stretch>
        </p:blipFill>
        <p:spPr>
          <a:xfrm>
            <a:off x="709697" y="1864037"/>
            <a:ext cx="2183914" cy="1642215"/>
          </a:xfrm>
          <a:prstGeom prst="roundRect">
            <a:avLst>
              <a:gd name="adj" fmla="val 8594"/>
            </a:avLst>
          </a:prstGeom>
          <a:solidFill>
            <a:srgbClr val="FFFFFF">
              <a:shade val="85000"/>
            </a:srgbClr>
          </a:solidFill>
          <a:ln>
            <a:solidFill>
              <a:schemeClr val="bg1">
                <a:lumMod val="75000"/>
              </a:schemeClr>
            </a:solidFill>
          </a:ln>
          <a:effectLst/>
        </p:spPr>
      </p:pic>
      <p:pic>
        <p:nvPicPr>
          <p:cNvPr id="26" name="Picture 25">
            <a:extLst>
              <a:ext uri="{FF2B5EF4-FFF2-40B4-BE49-F238E27FC236}">
                <a16:creationId xmlns:a16="http://schemas.microsoft.com/office/drawing/2014/main" id="{3DEA0A2C-C97E-D6BA-F25C-A4C2FF4D03B6}"/>
              </a:ext>
            </a:extLst>
          </p:cNvPr>
          <p:cNvPicPr>
            <a:picLocks noChangeAspect="1"/>
          </p:cNvPicPr>
          <p:nvPr/>
        </p:nvPicPr>
        <p:blipFill>
          <a:blip r:embed="rId6"/>
          <a:stretch>
            <a:fillRect/>
          </a:stretch>
        </p:blipFill>
        <p:spPr>
          <a:xfrm>
            <a:off x="709697" y="4169821"/>
            <a:ext cx="2183914" cy="1640434"/>
          </a:xfrm>
          <a:prstGeom prst="roundRect">
            <a:avLst>
              <a:gd name="adj" fmla="val 8594"/>
            </a:avLst>
          </a:prstGeom>
          <a:solidFill>
            <a:srgbClr val="FFFFFF">
              <a:shade val="85000"/>
            </a:srgbClr>
          </a:solidFill>
          <a:ln>
            <a:solidFill>
              <a:schemeClr val="bg1">
                <a:lumMod val="75000"/>
              </a:schemeClr>
            </a:solidFill>
          </a:ln>
          <a:effectLst/>
        </p:spPr>
      </p:pic>
      <p:pic>
        <p:nvPicPr>
          <p:cNvPr id="28" name="Picture 27">
            <a:extLst>
              <a:ext uri="{FF2B5EF4-FFF2-40B4-BE49-F238E27FC236}">
                <a16:creationId xmlns:a16="http://schemas.microsoft.com/office/drawing/2014/main" id="{7F56C6DE-8BA6-42D5-62E0-F1B52083A1A3}"/>
              </a:ext>
            </a:extLst>
          </p:cNvPr>
          <p:cNvPicPr>
            <a:picLocks noChangeAspect="1"/>
          </p:cNvPicPr>
          <p:nvPr/>
        </p:nvPicPr>
        <p:blipFill>
          <a:blip r:embed="rId7"/>
          <a:stretch>
            <a:fillRect/>
          </a:stretch>
        </p:blipFill>
        <p:spPr>
          <a:xfrm>
            <a:off x="5452017" y="4163004"/>
            <a:ext cx="2183914" cy="1640434"/>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363670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10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1475200" y="2375783"/>
            <a:ext cx="3258681" cy="2142826"/>
          </a:xfrm>
        </p:spPr>
        <p:txBody>
          <a:bodyPr/>
          <a:lstStyle/>
          <a:p>
            <a:pPr algn="ctr"/>
            <a:r>
              <a:rPr lang="en-US" sz="4000" dirty="0"/>
              <a:t>Offer </a:t>
            </a:r>
            <a:br>
              <a:rPr lang="en-US" sz="4000" dirty="0"/>
            </a:br>
            <a:r>
              <a:rPr lang="en-US" sz="4000" dirty="0"/>
              <a:t>Life cycle</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Freeform 9">
            <a:extLst>
              <a:ext uri="{FF2B5EF4-FFF2-40B4-BE49-F238E27FC236}">
                <a16:creationId xmlns:a16="http://schemas.microsoft.com/office/drawing/2014/main" id="{68797FA3-7267-F36A-E9BF-E6BC7FFB97F1}"/>
              </a:ext>
            </a:extLst>
          </p:cNvPr>
          <p:cNvSpPr>
            <a:spLocks/>
          </p:cNvSpPr>
          <p:nvPr/>
        </p:nvSpPr>
        <p:spPr bwMode="auto">
          <a:xfrm rot="21336872">
            <a:off x="8618112" y="3213996"/>
            <a:ext cx="1700504" cy="2057610"/>
          </a:xfrm>
          <a:custGeom>
            <a:avLst/>
            <a:gdLst>
              <a:gd name="T0" fmla="*/ 1419 w 1420"/>
              <a:gd name="T1" fmla="*/ 1723 h 1723"/>
              <a:gd name="T2" fmla="*/ 1145 w 1420"/>
              <a:gd name="T3" fmla="*/ 1345 h 1723"/>
              <a:gd name="T4" fmla="*/ 1420 w 1420"/>
              <a:gd name="T5" fmla="*/ 1046 h 1723"/>
              <a:gd name="T6" fmla="*/ 676 w 1420"/>
              <a:gd name="T7" fmla="*/ 289 h 1723"/>
              <a:gd name="T8" fmla="*/ 676 w 1420"/>
              <a:gd name="T9" fmla="*/ 272 h 1723"/>
              <a:gd name="T10" fmla="*/ 378 w 1420"/>
              <a:gd name="T11" fmla="*/ 0 h 1723"/>
              <a:gd name="T12" fmla="*/ 0 w 1420"/>
              <a:gd name="T13" fmla="*/ 271 h 1723"/>
              <a:gd name="T14" fmla="*/ 0 w 1420"/>
              <a:gd name="T15" fmla="*/ 289 h 1723"/>
              <a:gd name="T16" fmla="*/ 1419 w 1420"/>
              <a:gd name="T17" fmla="*/ 1723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0" h="1723">
                <a:moveTo>
                  <a:pt x="1419" y="1723"/>
                </a:moveTo>
                <a:cubicBezTo>
                  <a:pt x="1145" y="1345"/>
                  <a:pt x="1145" y="1345"/>
                  <a:pt x="1145" y="1345"/>
                </a:cubicBezTo>
                <a:cubicBezTo>
                  <a:pt x="1420" y="1046"/>
                  <a:pt x="1420" y="1046"/>
                  <a:pt x="1420" y="1046"/>
                </a:cubicBezTo>
                <a:cubicBezTo>
                  <a:pt x="1008" y="1039"/>
                  <a:pt x="676" y="703"/>
                  <a:pt x="676" y="289"/>
                </a:cubicBezTo>
                <a:cubicBezTo>
                  <a:pt x="676" y="283"/>
                  <a:pt x="676" y="277"/>
                  <a:pt x="676" y="272"/>
                </a:cubicBezTo>
                <a:cubicBezTo>
                  <a:pt x="378" y="0"/>
                  <a:pt x="378" y="0"/>
                  <a:pt x="378" y="0"/>
                </a:cubicBezTo>
                <a:cubicBezTo>
                  <a:pt x="0" y="271"/>
                  <a:pt x="0" y="271"/>
                  <a:pt x="0" y="271"/>
                </a:cubicBezTo>
                <a:cubicBezTo>
                  <a:pt x="0" y="277"/>
                  <a:pt x="0" y="283"/>
                  <a:pt x="0" y="289"/>
                </a:cubicBezTo>
                <a:cubicBezTo>
                  <a:pt x="0" y="1076"/>
                  <a:pt x="634" y="1715"/>
                  <a:pt x="1419" y="1723"/>
                </a:cubicBezTo>
                <a:close/>
              </a:path>
            </a:pathLst>
          </a:custGeom>
          <a:solidFill>
            <a:srgbClr val="FB4A56">
              <a:lumMod val="60000"/>
              <a:lumOff val="40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3" name="Freeform 9">
            <a:extLst>
              <a:ext uri="{FF2B5EF4-FFF2-40B4-BE49-F238E27FC236}">
                <a16:creationId xmlns:a16="http://schemas.microsoft.com/office/drawing/2014/main" id="{D384BEF5-3594-992B-335E-9152F4A1EACA}"/>
              </a:ext>
            </a:extLst>
          </p:cNvPr>
          <p:cNvSpPr>
            <a:spLocks/>
          </p:cNvSpPr>
          <p:nvPr/>
        </p:nvSpPr>
        <p:spPr bwMode="auto">
          <a:xfrm flipH="1">
            <a:off x="7675663" y="3149947"/>
            <a:ext cx="1700504" cy="2057610"/>
          </a:xfrm>
          <a:custGeom>
            <a:avLst/>
            <a:gdLst>
              <a:gd name="T0" fmla="*/ 1419 w 1420"/>
              <a:gd name="T1" fmla="*/ 1723 h 1723"/>
              <a:gd name="T2" fmla="*/ 1145 w 1420"/>
              <a:gd name="T3" fmla="*/ 1345 h 1723"/>
              <a:gd name="T4" fmla="*/ 1420 w 1420"/>
              <a:gd name="T5" fmla="*/ 1046 h 1723"/>
              <a:gd name="T6" fmla="*/ 676 w 1420"/>
              <a:gd name="T7" fmla="*/ 289 h 1723"/>
              <a:gd name="T8" fmla="*/ 676 w 1420"/>
              <a:gd name="T9" fmla="*/ 272 h 1723"/>
              <a:gd name="T10" fmla="*/ 378 w 1420"/>
              <a:gd name="T11" fmla="*/ 0 h 1723"/>
              <a:gd name="T12" fmla="*/ 0 w 1420"/>
              <a:gd name="T13" fmla="*/ 271 h 1723"/>
              <a:gd name="T14" fmla="*/ 0 w 1420"/>
              <a:gd name="T15" fmla="*/ 289 h 1723"/>
              <a:gd name="T16" fmla="*/ 1419 w 1420"/>
              <a:gd name="T17" fmla="*/ 1723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0" h="1723">
                <a:moveTo>
                  <a:pt x="1419" y="1723"/>
                </a:moveTo>
                <a:cubicBezTo>
                  <a:pt x="1145" y="1345"/>
                  <a:pt x="1145" y="1345"/>
                  <a:pt x="1145" y="1345"/>
                </a:cubicBezTo>
                <a:cubicBezTo>
                  <a:pt x="1420" y="1046"/>
                  <a:pt x="1420" y="1046"/>
                  <a:pt x="1420" y="1046"/>
                </a:cubicBezTo>
                <a:cubicBezTo>
                  <a:pt x="1008" y="1039"/>
                  <a:pt x="676" y="703"/>
                  <a:pt x="676" y="289"/>
                </a:cubicBezTo>
                <a:cubicBezTo>
                  <a:pt x="676" y="283"/>
                  <a:pt x="676" y="277"/>
                  <a:pt x="676" y="272"/>
                </a:cubicBezTo>
                <a:cubicBezTo>
                  <a:pt x="378" y="0"/>
                  <a:pt x="378" y="0"/>
                  <a:pt x="378" y="0"/>
                </a:cubicBezTo>
                <a:cubicBezTo>
                  <a:pt x="0" y="271"/>
                  <a:pt x="0" y="271"/>
                  <a:pt x="0" y="271"/>
                </a:cubicBezTo>
                <a:cubicBezTo>
                  <a:pt x="0" y="277"/>
                  <a:pt x="0" y="283"/>
                  <a:pt x="0" y="289"/>
                </a:cubicBezTo>
                <a:cubicBezTo>
                  <a:pt x="0" y="1076"/>
                  <a:pt x="634" y="1715"/>
                  <a:pt x="1419" y="1723"/>
                </a:cubicBezTo>
                <a:close/>
              </a:path>
            </a:pathLst>
          </a:custGeom>
          <a:solidFill>
            <a:srgbClr val="596BEB">
              <a:lumMod val="60000"/>
              <a:lumOff val="40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4" name="Freeform 10">
            <a:extLst>
              <a:ext uri="{FF2B5EF4-FFF2-40B4-BE49-F238E27FC236}">
                <a16:creationId xmlns:a16="http://schemas.microsoft.com/office/drawing/2014/main" id="{C3B1BFFC-2337-BFBF-7054-106F1F605387}"/>
              </a:ext>
            </a:extLst>
          </p:cNvPr>
          <p:cNvSpPr>
            <a:spLocks/>
          </p:cNvSpPr>
          <p:nvPr/>
        </p:nvSpPr>
        <p:spPr bwMode="auto">
          <a:xfrm flipH="1">
            <a:off x="5947951" y="3510454"/>
            <a:ext cx="2057611" cy="1697103"/>
          </a:xfrm>
          <a:custGeom>
            <a:avLst/>
            <a:gdLst>
              <a:gd name="T0" fmla="*/ 1723 w 1723"/>
              <a:gd name="T1" fmla="*/ 3 h 1420"/>
              <a:gd name="T2" fmla="*/ 1347 w 1723"/>
              <a:gd name="T3" fmla="*/ 274 h 1420"/>
              <a:gd name="T4" fmla="*/ 1047 w 1723"/>
              <a:gd name="T5" fmla="*/ 0 h 1420"/>
              <a:gd name="T6" fmla="*/ 289 w 1723"/>
              <a:gd name="T7" fmla="*/ 744 h 1420"/>
              <a:gd name="T8" fmla="*/ 275 w 1723"/>
              <a:gd name="T9" fmla="*/ 743 h 1420"/>
              <a:gd name="T10" fmla="*/ 0 w 1723"/>
              <a:gd name="T11" fmla="*/ 1042 h 1420"/>
              <a:gd name="T12" fmla="*/ 274 w 1723"/>
              <a:gd name="T13" fmla="*/ 1420 h 1420"/>
              <a:gd name="T14" fmla="*/ 289 w 1723"/>
              <a:gd name="T15" fmla="*/ 1420 h 1420"/>
              <a:gd name="T16" fmla="*/ 1723 w 1723"/>
              <a:gd name="T17" fmla="*/ 3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3" h="1420">
                <a:moveTo>
                  <a:pt x="1723" y="3"/>
                </a:moveTo>
                <a:cubicBezTo>
                  <a:pt x="1347" y="274"/>
                  <a:pt x="1347" y="274"/>
                  <a:pt x="1347" y="274"/>
                </a:cubicBezTo>
                <a:cubicBezTo>
                  <a:pt x="1047" y="0"/>
                  <a:pt x="1047" y="0"/>
                  <a:pt x="1047" y="0"/>
                </a:cubicBezTo>
                <a:cubicBezTo>
                  <a:pt x="1039" y="412"/>
                  <a:pt x="703" y="744"/>
                  <a:pt x="289" y="744"/>
                </a:cubicBezTo>
                <a:cubicBezTo>
                  <a:pt x="284" y="744"/>
                  <a:pt x="280" y="744"/>
                  <a:pt x="275" y="743"/>
                </a:cubicBezTo>
                <a:cubicBezTo>
                  <a:pt x="0" y="1042"/>
                  <a:pt x="0" y="1042"/>
                  <a:pt x="0" y="1042"/>
                </a:cubicBezTo>
                <a:cubicBezTo>
                  <a:pt x="274" y="1420"/>
                  <a:pt x="274" y="1420"/>
                  <a:pt x="274" y="1420"/>
                </a:cubicBezTo>
                <a:cubicBezTo>
                  <a:pt x="279" y="1420"/>
                  <a:pt x="284" y="1420"/>
                  <a:pt x="289" y="1420"/>
                </a:cubicBezTo>
                <a:cubicBezTo>
                  <a:pt x="1076" y="1420"/>
                  <a:pt x="1714" y="787"/>
                  <a:pt x="1723" y="3"/>
                </a:cubicBezTo>
                <a:close/>
              </a:path>
            </a:pathLst>
          </a:custGeom>
          <a:solidFill>
            <a:srgbClr val="596BEB"/>
          </a:solidFill>
          <a:ln w="57150">
            <a:solidFill>
              <a:srgbClr val="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5" name="Freeform 11">
            <a:extLst>
              <a:ext uri="{FF2B5EF4-FFF2-40B4-BE49-F238E27FC236}">
                <a16:creationId xmlns:a16="http://schemas.microsoft.com/office/drawing/2014/main" id="{062CE6A2-017E-049A-2E90-24F9CDD42D02}"/>
              </a:ext>
            </a:extLst>
          </p:cNvPr>
          <p:cNvSpPr>
            <a:spLocks/>
          </p:cNvSpPr>
          <p:nvPr/>
        </p:nvSpPr>
        <p:spPr bwMode="auto">
          <a:xfrm flipH="1">
            <a:off x="5947951" y="1779341"/>
            <a:ext cx="1693702" cy="2057610"/>
          </a:xfrm>
          <a:custGeom>
            <a:avLst/>
            <a:gdLst>
              <a:gd name="T0" fmla="*/ 1 w 1417"/>
              <a:gd name="T1" fmla="*/ 0 h 1722"/>
              <a:gd name="T2" fmla="*/ 275 w 1417"/>
              <a:gd name="T3" fmla="*/ 377 h 1722"/>
              <a:gd name="T4" fmla="*/ 0 w 1417"/>
              <a:gd name="T5" fmla="*/ 676 h 1722"/>
              <a:gd name="T6" fmla="*/ 741 w 1417"/>
              <a:gd name="T7" fmla="*/ 1434 h 1722"/>
              <a:gd name="T8" fmla="*/ 741 w 1417"/>
              <a:gd name="T9" fmla="*/ 1448 h 1722"/>
              <a:gd name="T10" fmla="*/ 1041 w 1417"/>
              <a:gd name="T11" fmla="*/ 1722 h 1722"/>
              <a:gd name="T12" fmla="*/ 1417 w 1417"/>
              <a:gd name="T13" fmla="*/ 1451 h 1722"/>
              <a:gd name="T14" fmla="*/ 1417 w 1417"/>
              <a:gd name="T15" fmla="*/ 1434 h 1722"/>
              <a:gd name="T16" fmla="*/ 1 w 1417"/>
              <a:gd name="T17" fmla="*/ 0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722">
                <a:moveTo>
                  <a:pt x="1" y="0"/>
                </a:moveTo>
                <a:cubicBezTo>
                  <a:pt x="275" y="377"/>
                  <a:pt x="275" y="377"/>
                  <a:pt x="275" y="377"/>
                </a:cubicBezTo>
                <a:cubicBezTo>
                  <a:pt x="0" y="676"/>
                  <a:pt x="0" y="676"/>
                  <a:pt x="0" y="676"/>
                </a:cubicBezTo>
                <a:cubicBezTo>
                  <a:pt x="411" y="685"/>
                  <a:pt x="741" y="1021"/>
                  <a:pt x="741" y="1434"/>
                </a:cubicBezTo>
                <a:cubicBezTo>
                  <a:pt x="741" y="1438"/>
                  <a:pt x="741" y="1443"/>
                  <a:pt x="741" y="1448"/>
                </a:cubicBezTo>
                <a:cubicBezTo>
                  <a:pt x="1041" y="1722"/>
                  <a:pt x="1041" y="1722"/>
                  <a:pt x="1041" y="1722"/>
                </a:cubicBezTo>
                <a:cubicBezTo>
                  <a:pt x="1417" y="1451"/>
                  <a:pt x="1417" y="1451"/>
                  <a:pt x="1417" y="1451"/>
                </a:cubicBezTo>
                <a:cubicBezTo>
                  <a:pt x="1417" y="1445"/>
                  <a:pt x="1417" y="1439"/>
                  <a:pt x="1417" y="1434"/>
                </a:cubicBezTo>
                <a:cubicBezTo>
                  <a:pt x="1417" y="647"/>
                  <a:pt x="785" y="9"/>
                  <a:pt x="1" y="0"/>
                </a:cubicBezTo>
                <a:close/>
              </a:path>
            </a:pathLst>
          </a:custGeom>
          <a:solidFill>
            <a:srgbClr val="596BEB">
              <a:lumMod val="75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a typeface="Roboto"/>
            </a:endParaRPr>
          </a:p>
        </p:txBody>
      </p:sp>
      <p:sp>
        <p:nvSpPr>
          <p:cNvPr id="6" name="Freeform 12">
            <a:extLst>
              <a:ext uri="{FF2B5EF4-FFF2-40B4-BE49-F238E27FC236}">
                <a16:creationId xmlns:a16="http://schemas.microsoft.com/office/drawing/2014/main" id="{36CC8F7D-7DE8-7C70-B789-7C7418FBD9D7}"/>
              </a:ext>
            </a:extLst>
          </p:cNvPr>
          <p:cNvSpPr>
            <a:spLocks/>
          </p:cNvSpPr>
          <p:nvPr/>
        </p:nvSpPr>
        <p:spPr bwMode="auto">
          <a:xfrm flipH="1">
            <a:off x="7311754" y="1779341"/>
            <a:ext cx="2064413" cy="1693701"/>
          </a:xfrm>
          <a:custGeom>
            <a:avLst/>
            <a:gdLst>
              <a:gd name="T0" fmla="*/ 0 w 1726"/>
              <a:gd name="T1" fmla="*/ 1417 h 1418"/>
              <a:gd name="T2" fmla="*/ 378 w 1726"/>
              <a:gd name="T3" fmla="*/ 1146 h 1418"/>
              <a:gd name="T4" fmla="*/ 676 w 1726"/>
              <a:gd name="T5" fmla="*/ 1418 h 1418"/>
              <a:gd name="T6" fmla="*/ 1434 w 1726"/>
              <a:gd name="T7" fmla="*/ 677 h 1418"/>
              <a:gd name="T8" fmla="*/ 1451 w 1726"/>
              <a:gd name="T9" fmla="*/ 677 h 1418"/>
              <a:gd name="T10" fmla="*/ 1726 w 1726"/>
              <a:gd name="T11" fmla="*/ 378 h 1418"/>
              <a:gd name="T12" fmla="*/ 1452 w 1726"/>
              <a:gd name="T13" fmla="*/ 1 h 1418"/>
              <a:gd name="T14" fmla="*/ 1434 w 1726"/>
              <a:gd name="T15" fmla="*/ 0 h 1418"/>
              <a:gd name="T16" fmla="*/ 0 w 1726"/>
              <a:gd name="T17" fmla="*/ 1417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6" h="1418">
                <a:moveTo>
                  <a:pt x="0" y="1417"/>
                </a:moveTo>
                <a:cubicBezTo>
                  <a:pt x="378" y="1146"/>
                  <a:pt x="378" y="1146"/>
                  <a:pt x="378" y="1146"/>
                </a:cubicBezTo>
                <a:cubicBezTo>
                  <a:pt x="676" y="1418"/>
                  <a:pt x="676" y="1418"/>
                  <a:pt x="676" y="1418"/>
                </a:cubicBezTo>
                <a:cubicBezTo>
                  <a:pt x="685" y="1007"/>
                  <a:pt x="1021" y="677"/>
                  <a:pt x="1434" y="677"/>
                </a:cubicBezTo>
                <a:cubicBezTo>
                  <a:pt x="1440" y="677"/>
                  <a:pt x="1445" y="677"/>
                  <a:pt x="1451" y="677"/>
                </a:cubicBezTo>
                <a:cubicBezTo>
                  <a:pt x="1726" y="378"/>
                  <a:pt x="1726" y="378"/>
                  <a:pt x="1726" y="378"/>
                </a:cubicBezTo>
                <a:cubicBezTo>
                  <a:pt x="1452" y="1"/>
                  <a:pt x="1452" y="1"/>
                  <a:pt x="1452" y="1"/>
                </a:cubicBezTo>
                <a:cubicBezTo>
                  <a:pt x="1446" y="0"/>
                  <a:pt x="1440" y="0"/>
                  <a:pt x="1434" y="0"/>
                </a:cubicBezTo>
                <a:cubicBezTo>
                  <a:pt x="648" y="0"/>
                  <a:pt x="9" y="633"/>
                  <a:pt x="0" y="1417"/>
                </a:cubicBezTo>
                <a:close/>
              </a:path>
            </a:pathLst>
          </a:custGeom>
          <a:solidFill>
            <a:srgbClr val="596BEB">
              <a:lumMod val="50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7" name="TextBox 6">
            <a:extLst>
              <a:ext uri="{FF2B5EF4-FFF2-40B4-BE49-F238E27FC236}">
                <a16:creationId xmlns:a16="http://schemas.microsoft.com/office/drawing/2014/main" id="{479EB27B-B774-2D66-1EAB-FCA89790C90C}"/>
              </a:ext>
            </a:extLst>
          </p:cNvPr>
          <p:cNvSpPr txBox="1"/>
          <p:nvPr/>
        </p:nvSpPr>
        <p:spPr>
          <a:xfrm rot="2166738">
            <a:off x="6196531" y="4367473"/>
            <a:ext cx="1480193" cy="338554"/>
          </a:xfrm>
          <a:prstGeom prst="rect">
            <a:avLst/>
          </a:prstGeom>
          <a:noFill/>
        </p:spPr>
        <p:txBody>
          <a:bodyPr wrap="square" rtlCol="0">
            <a:spAutoFit/>
          </a:bodyPr>
          <a:lstStyle/>
          <a:p>
            <a:pPr algn="ctr"/>
            <a:r>
              <a:rPr lang="en-US" sz="1600" dirty="0">
                <a:solidFill>
                  <a:srgbClr val="FFFFFF"/>
                </a:solidFill>
                <a:ea typeface="Roboto"/>
              </a:rPr>
              <a:t>Receive offer</a:t>
            </a:r>
          </a:p>
        </p:txBody>
      </p:sp>
      <p:sp>
        <p:nvSpPr>
          <p:cNvPr id="8" name="TextBox 7">
            <a:extLst>
              <a:ext uri="{FF2B5EF4-FFF2-40B4-BE49-F238E27FC236}">
                <a16:creationId xmlns:a16="http://schemas.microsoft.com/office/drawing/2014/main" id="{18ED5806-126C-5C30-BFCD-343455928FEB}"/>
              </a:ext>
            </a:extLst>
          </p:cNvPr>
          <p:cNvSpPr txBox="1"/>
          <p:nvPr/>
        </p:nvSpPr>
        <p:spPr>
          <a:xfrm rot="18525534">
            <a:off x="7995129" y="4097677"/>
            <a:ext cx="1289481" cy="338554"/>
          </a:xfrm>
          <a:prstGeom prst="rect">
            <a:avLst/>
          </a:prstGeom>
          <a:noFill/>
        </p:spPr>
        <p:txBody>
          <a:bodyPr wrap="square" rtlCol="0">
            <a:spAutoFit/>
          </a:bodyPr>
          <a:lstStyle/>
          <a:p>
            <a:pPr algn="ctr"/>
            <a:r>
              <a:rPr lang="en-US" sz="1600" dirty="0">
                <a:solidFill>
                  <a:srgbClr val="FFFFFF"/>
                </a:solidFill>
                <a:ea typeface="Roboto"/>
              </a:rPr>
              <a:t>Publish offer</a:t>
            </a:r>
          </a:p>
        </p:txBody>
      </p:sp>
      <p:sp>
        <p:nvSpPr>
          <p:cNvPr id="9" name="TextBox 8">
            <a:extLst>
              <a:ext uri="{FF2B5EF4-FFF2-40B4-BE49-F238E27FC236}">
                <a16:creationId xmlns:a16="http://schemas.microsoft.com/office/drawing/2014/main" id="{701A7161-11BC-C456-F73A-A554B5BA6AB6}"/>
              </a:ext>
            </a:extLst>
          </p:cNvPr>
          <p:cNvSpPr txBox="1"/>
          <p:nvPr/>
        </p:nvSpPr>
        <p:spPr>
          <a:xfrm rot="1069822">
            <a:off x="7575306" y="2144130"/>
            <a:ext cx="1233685" cy="338554"/>
          </a:xfrm>
          <a:prstGeom prst="rect">
            <a:avLst/>
          </a:prstGeom>
          <a:noFill/>
        </p:spPr>
        <p:txBody>
          <a:bodyPr wrap="square" rtlCol="0">
            <a:spAutoFit/>
          </a:bodyPr>
          <a:lstStyle/>
          <a:p>
            <a:pPr algn="ctr"/>
            <a:r>
              <a:rPr lang="en-US" sz="1600" dirty="0">
                <a:solidFill>
                  <a:srgbClr val="FFFFFF"/>
                </a:solidFill>
                <a:ea typeface="Roboto"/>
              </a:rPr>
              <a:t>Create offer</a:t>
            </a:r>
          </a:p>
        </p:txBody>
      </p:sp>
      <p:sp>
        <p:nvSpPr>
          <p:cNvPr id="10" name="TextBox 9">
            <a:extLst>
              <a:ext uri="{FF2B5EF4-FFF2-40B4-BE49-F238E27FC236}">
                <a16:creationId xmlns:a16="http://schemas.microsoft.com/office/drawing/2014/main" id="{61A4B481-6A0E-2B8B-31B9-70F67AFCA0CF}"/>
              </a:ext>
            </a:extLst>
          </p:cNvPr>
          <p:cNvSpPr txBox="1"/>
          <p:nvPr/>
        </p:nvSpPr>
        <p:spPr>
          <a:xfrm rot="18665872">
            <a:off x="6030869" y="2595470"/>
            <a:ext cx="1233685" cy="338554"/>
          </a:xfrm>
          <a:prstGeom prst="rect">
            <a:avLst/>
          </a:prstGeom>
          <a:noFill/>
        </p:spPr>
        <p:txBody>
          <a:bodyPr wrap="square" rtlCol="0">
            <a:spAutoFit/>
          </a:bodyPr>
          <a:lstStyle/>
          <a:p>
            <a:pPr algn="ctr"/>
            <a:r>
              <a:rPr lang="en-US" sz="1600" dirty="0">
                <a:solidFill>
                  <a:srgbClr val="FFFFFF"/>
                </a:solidFill>
                <a:ea typeface="Roboto"/>
              </a:rPr>
              <a:t>Send offer </a:t>
            </a:r>
          </a:p>
        </p:txBody>
      </p:sp>
      <p:sp>
        <p:nvSpPr>
          <p:cNvPr id="11" name="Freeform 10">
            <a:extLst>
              <a:ext uri="{FF2B5EF4-FFF2-40B4-BE49-F238E27FC236}">
                <a16:creationId xmlns:a16="http://schemas.microsoft.com/office/drawing/2014/main" id="{7F8AAA6A-0F05-B8C6-507D-0A8C0B4E8D69}"/>
              </a:ext>
            </a:extLst>
          </p:cNvPr>
          <p:cNvSpPr>
            <a:spLocks/>
          </p:cNvSpPr>
          <p:nvPr/>
        </p:nvSpPr>
        <p:spPr bwMode="auto">
          <a:xfrm rot="21336872">
            <a:off x="9997964" y="3455517"/>
            <a:ext cx="2057611" cy="1697103"/>
          </a:xfrm>
          <a:custGeom>
            <a:avLst/>
            <a:gdLst>
              <a:gd name="T0" fmla="*/ 1723 w 1723"/>
              <a:gd name="T1" fmla="*/ 3 h 1420"/>
              <a:gd name="T2" fmla="*/ 1347 w 1723"/>
              <a:gd name="T3" fmla="*/ 274 h 1420"/>
              <a:gd name="T4" fmla="*/ 1047 w 1723"/>
              <a:gd name="T5" fmla="*/ 0 h 1420"/>
              <a:gd name="T6" fmla="*/ 289 w 1723"/>
              <a:gd name="T7" fmla="*/ 744 h 1420"/>
              <a:gd name="T8" fmla="*/ 275 w 1723"/>
              <a:gd name="T9" fmla="*/ 743 h 1420"/>
              <a:gd name="T10" fmla="*/ 0 w 1723"/>
              <a:gd name="T11" fmla="*/ 1042 h 1420"/>
              <a:gd name="T12" fmla="*/ 274 w 1723"/>
              <a:gd name="T13" fmla="*/ 1420 h 1420"/>
              <a:gd name="T14" fmla="*/ 289 w 1723"/>
              <a:gd name="T15" fmla="*/ 1420 h 1420"/>
              <a:gd name="T16" fmla="*/ 1723 w 1723"/>
              <a:gd name="T17" fmla="*/ 3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3" h="1420">
                <a:moveTo>
                  <a:pt x="1723" y="3"/>
                </a:moveTo>
                <a:cubicBezTo>
                  <a:pt x="1347" y="274"/>
                  <a:pt x="1347" y="274"/>
                  <a:pt x="1347" y="274"/>
                </a:cubicBezTo>
                <a:cubicBezTo>
                  <a:pt x="1047" y="0"/>
                  <a:pt x="1047" y="0"/>
                  <a:pt x="1047" y="0"/>
                </a:cubicBezTo>
                <a:cubicBezTo>
                  <a:pt x="1039" y="412"/>
                  <a:pt x="703" y="744"/>
                  <a:pt x="289" y="744"/>
                </a:cubicBezTo>
                <a:cubicBezTo>
                  <a:pt x="284" y="744"/>
                  <a:pt x="280" y="744"/>
                  <a:pt x="275" y="743"/>
                </a:cubicBezTo>
                <a:cubicBezTo>
                  <a:pt x="0" y="1042"/>
                  <a:pt x="0" y="1042"/>
                  <a:pt x="0" y="1042"/>
                </a:cubicBezTo>
                <a:cubicBezTo>
                  <a:pt x="274" y="1420"/>
                  <a:pt x="274" y="1420"/>
                  <a:pt x="274" y="1420"/>
                </a:cubicBezTo>
                <a:cubicBezTo>
                  <a:pt x="279" y="1420"/>
                  <a:pt x="284" y="1420"/>
                  <a:pt x="289" y="1420"/>
                </a:cubicBezTo>
                <a:cubicBezTo>
                  <a:pt x="1076" y="1420"/>
                  <a:pt x="1714" y="787"/>
                  <a:pt x="1723" y="3"/>
                </a:cubicBezTo>
                <a:close/>
              </a:path>
            </a:pathLst>
          </a:custGeom>
          <a:solidFill>
            <a:srgbClr val="FB4A56"/>
          </a:solidFill>
          <a:ln w="57150">
            <a:solidFill>
              <a:srgbClr val="FFFFFF"/>
            </a:solidFill>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12" name="Freeform 11">
            <a:extLst>
              <a:ext uri="{FF2B5EF4-FFF2-40B4-BE49-F238E27FC236}">
                <a16:creationId xmlns:a16="http://schemas.microsoft.com/office/drawing/2014/main" id="{90FD8B44-CA6F-2359-E2AD-7E04EF39F4E4}"/>
              </a:ext>
            </a:extLst>
          </p:cNvPr>
          <p:cNvSpPr>
            <a:spLocks/>
          </p:cNvSpPr>
          <p:nvPr/>
        </p:nvSpPr>
        <p:spPr bwMode="auto">
          <a:xfrm rot="21336872">
            <a:off x="10242752" y="1715032"/>
            <a:ext cx="1693702" cy="2057610"/>
          </a:xfrm>
          <a:custGeom>
            <a:avLst/>
            <a:gdLst>
              <a:gd name="T0" fmla="*/ 1 w 1417"/>
              <a:gd name="T1" fmla="*/ 0 h 1722"/>
              <a:gd name="T2" fmla="*/ 275 w 1417"/>
              <a:gd name="T3" fmla="*/ 377 h 1722"/>
              <a:gd name="T4" fmla="*/ 0 w 1417"/>
              <a:gd name="T5" fmla="*/ 676 h 1722"/>
              <a:gd name="T6" fmla="*/ 741 w 1417"/>
              <a:gd name="T7" fmla="*/ 1434 h 1722"/>
              <a:gd name="T8" fmla="*/ 741 w 1417"/>
              <a:gd name="T9" fmla="*/ 1448 h 1722"/>
              <a:gd name="T10" fmla="*/ 1041 w 1417"/>
              <a:gd name="T11" fmla="*/ 1722 h 1722"/>
              <a:gd name="T12" fmla="*/ 1417 w 1417"/>
              <a:gd name="T13" fmla="*/ 1451 h 1722"/>
              <a:gd name="T14" fmla="*/ 1417 w 1417"/>
              <a:gd name="T15" fmla="*/ 1434 h 1722"/>
              <a:gd name="T16" fmla="*/ 1 w 1417"/>
              <a:gd name="T17" fmla="*/ 0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722">
                <a:moveTo>
                  <a:pt x="1" y="0"/>
                </a:moveTo>
                <a:cubicBezTo>
                  <a:pt x="275" y="377"/>
                  <a:pt x="275" y="377"/>
                  <a:pt x="275" y="377"/>
                </a:cubicBezTo>
                <a:cubicBezTo>
                  <a:pt x="0" y="676"/>
                  <a:pt x="0" y="676"/>
                  <a:pt x="0" y="676"/>
                </a:cubicBezTo>
                <a:cubicBezTo>
                  <a:pt x="411" y="685"/>
                  <a:pt x="741" y="1021"/>
                  <a:pt x="741" y="1434"/>
                </a:cubicBezTo>
                <a:cubicBezTo>
                  <a:pt x="741" y="1438"/>
                  <a:pt x="741" y="1443"/>
                  <a:pt x="741" y="1448"/>
                </a:cubicBezTo>
                <a:cubicBezTo>
                  <a:pt x="1041" y="1722"/>
                  <a:pt x="1041" y="1722"/>
                  <a:pt x="1041" y="1722"/>
                </a:cubicBezTo>
                <a:cubicBezTo>
                  <a:pt x="1417" y="1451"/>
                  <a:pt x="1417" y="1451"/>
                  <a:pt x="1417" y="1451"/>
                </a:cubicBezTo>
                <a:cubicBezTo>
                  <a:pt x="1417" y="1445"/>
                  <a:pt x="1417" y="1439"/>
                  <a:pt x="1417" y="1434"/>
                </a:cubicBezTo>
                <a:cubicBezTo>
                  <a:pt x="1417" y="647"/>
                  <a:pt x="785" y="9"/>
                  <a:pt x="1" y="0"/>
                </a:cubicBezTo>
                <a:close/>
              </a:path>
            </a:pathLst>
          </a:custGeom>
          <a:solidFill>
            <a:srgbClr val="FB4A56">
              <a:lumMod val="75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13" name="Freeform 12">
            <a:extLst>
              <a:ext uri="{FF2B5EF4-FFF2-40B4-BE49-F238E27FC236}">
                <a16:creationId xmlns:a16="http://schemas.microsoft.com/office/drawing/2014/main" id="{3E6A75C6-A6B9-A6B8-E3D5-378EF27BF760}"/>
              </a:ext>
            </a:extLst>
          </p:cNvPr>
          <p:cNvSpPr>
            <a:spLocks/>
          </p:cNvSpPr>
          <p:nvPr/>
        </p:nvSpPr>
        <p:spPr bwMode="auto">
          <a:xfrm rot="21336872">
            <a:off x="8498861" y="1834023"/>
            <a:ext cx="2064413" cy="1693701"/>
          </a:xfrm>
          <a:custGeom>
            <a:avLst/>
            <a:gdLst>
              <a:gd name="T0" fmla="*/ 0 w 1726"/>
              <a:gd name="T1" fmla="*/ 1417 h 1418"/>
              <a:gd name="T2" fmla="*/ 378 w 1726"/>
              <a:gd name="T3" fmla="*/ 1146 h 1418"/>
              <a:gd name="T4" fmla="*/ 676 w 1726"/>
              <a:gd name="T5" fmla="*/ 1418 h 1418"/>
              <a:gd name="T6" fmla="*/ 1434 w 1726"/>
              <a:gd name="T7" fmla="*/ 677 h 1418"/>
              <a:gd name="T8" fmla="*/ 1451 w 1726"/>
              <a:gd name="T9" fmla="*/ 677 h 1418"/>
              <a:gd name="T10" fmla="*/ 1726 w 1726"/>
              <a:gd name="T11" fmla="*/ 378 h 1418"/>
              <a:gd name="T12" fmla="*/ 1452 w 1726"/>
              <a:gd name="T13" fmla="*/ 1 h 1418"/>
              <a:gd name="T14" fmla="*/ 1434 w 1726"/>
              <a:gd name="T15" fmla="*/ 0 h 1418"/>
              <a:gd name="T16" fmla="*/ 0 w 1726"/>
              <a:gd name="T17" fmla="*/ 1417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6" h="1418">
                <a:moveTo>
                  <a:pt x="0" y="1417"/>
                </a:moveTo>
                <a:cubicBezTo>
                  <a:pt x="378" y="1146"/>
                  <a:pt x="378" y="1146"/>
                  <a:pt x="378" y="1146"/>
                </a:cubicBezTo>
                <a:cubicBezTo>
                  <a:pt x="676" y="1418"/>
                  <a:pt x="676" y="1418"/>
                  <a:pt x="676" y="1418"/>
                </a:cubicBezTo>
                <a:cubicBezTo>
                  <a:pt x="685" y="1007"/>
                  <a:pt x="1021" y="677"/>
                  <a:pt x="1434" y="677"/>
                </a:cubicBezTo>
                <a:cubicBezTo>
                  <a:pt x="1440" y="677"/>
                  <a:pt x="1445" y="677"/>
                  <a:pt x="1451" y="677"/>
                </a:cubicBezTo>
                <a:cubicBezTo>
                  <a:pt x="1726" y="378"/>
                  <a:pt x="1726" y="378"/>
                  <a:pt x="1726" y="378"/>
                </a:cubicBezTo>
                <a:cubicBezTo>
                  <a:pt x="1452" y="1"/>
                  <a:pt x="1452" y="1"/>
                  <a:pt x="1452" y="1"/>
                </a:cubicBezTo>
                <a:cubicBezTo>
                  <a:pt x="1446" y="0"/>
                  <a:pt x="1440" y="0"/>
                  <a:pt x="1434" y="0"/>
                </a:cubicBezTo>
                <a:cubicBezTo>
                  <a:pt x="648" y="0"/>
                  <a:pt x="9" y="633"/>
                  <a:pt x="0" y="1417"/>
                </a:cubicBezTo>
                <a:close/>
              </a:path>
            </a:pathLst>
          </a:custGeom>
          <a:solidFill>
            <a:srgbClr val="FB4A56">
              <a:lumMod val="50000"/>
            </a:srgbClr>
          </a:solidFill>
          <a:ln w="57150">
            <a:solidFill>
              <a:srgbClr val="FFFFFF"/>
            </a:solid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a typeface="Roboto"/>
            </a:endParaRPr>
          </a:p>
        </p:txBody>
      </p:sp>
      <p:sp>
        <p:nvSpPr>
          <p:cNvPr id="14" name="TextBox 13">
            <a:extLst>
              <a:ext uri="{FF2B5EF4-FFF2-40B4-BE49-F238E27FC236}">
                <a16:creationId xmlns:a16="http://schemas.microsoft.com/office/drawing/2014/main" id="{C0690B04-60FE-CC0A-63BE-BDBD5DD9EB05}"/>
              </a:ext>
            </a:extLst>
          </p:cNvPr>
          <p:cNvSpPr txBox="1"/>
          <p:nvPr/>
        </p:nvSpPr>
        <p:spPr>
          <a:xfrm rot="19194121">
            <a:off x="8665085" y="2324533"/>
            <a:ext cx="1730176" cy="338554"/>
          </a:xfrm>
          <a:prstGeom prst="rect">
            <a:avLst/>
          </a:prstGeom>
          <a:noFill/>
        </p:spPr>
        <p:txBody>
          <a:bodyPr wrap="square" rtlCol="0">
            <a:spAutoFit/>
          </a:bodyPr>
          <a:lstStyle/>
          <a:p>
            <a:pPr algn="ctr"/>
            <a:r>
              <a:rPr lang="en-US" sz="1600" dirty="0">
                <a:solidFill>
                  <a:srgbClr val="FFFFFF"/>
                </a:solidFill>
                <a:ea typeface="Roboto"/>
              </a:rPr>
              <a:t>Apply for offer</a:t>
            </a:r>
          </a:p>
        </p:txBody>
      </p:sp>
      <p:sp>
        <p:nvSpPr>
          <p:cNvPr id="15" name="TextBox 14">
            <a:extLst>
              <a:ext uri="{FF2B5EF4-FFF2-40B4-BE49-F238E27FC236}">
                <a16:creationId xmlns:a16="http://schemas.microsoft.com/office/drawing/2014/main" id="{96044C07-4467-3781-285D-73BC6E8577D9}"/>
              </a:ext>
            </a:extLst>
          </p:cNvPr>
          <p:cNvSpPr txBox="1"/>
          <p:nvPr/>
        </p:nvSpPr>
        <p:spPr>
          <a:xfrm rot="2689521">
            <a:off x="10327908" y="2584803"/>
            <a:ext cx="1848944" cy="338554"/>
          </a:xfrm>
          <a:prstGeom prst="rect">
            <a:avLst/>
          </a:prstGeom>
          <a:noFill/>
        </p:spPr>
        <p:txBody>
          <a:bodyPr wrap="square" rtlCol="0">
            <a:spAutoFit/>
          </a:bodyPr>
          <a:lstStyle/>
          <a:p>
            <a:pPr algn="ctr"/>
            <a:r>
              <a:rPr lang="en-US" sz="1600" dirty="0">
                <a:solidFill>
                  <a:srgbClr val="FFFFFF"/>
                </a:solidFill>
                <a:ea typeface="Roboto"/>
              </a:rPr>
              <a:t>Evaluate Students </a:t>
            </a:r>
          </a:p>
        </p:txBody>
      </p:sp>
      <p:sp>
        <p:nvSpPr>
          <p:cNvPr id="16" name="TextBox 15">
            <a:extLst>
              <a:ext uri="{FF2B5EF4-FFF2-40B4-BE49-F238E27FC236}">
                <a16:creationId xmlns:a16="http://schemas.microsoft.com/office/drawing/2014/main" id="{F3A9CDAA-9340-D920-7925-E22D50CCFEC4}"/>
              </a:ext>
            </a:extLst>
          </p:cNvPr>
          <p:cNvSpPr txBox="1"/>
          <p:nvPr/>
        </p:nvSpPr>
        <p:spPr>
          <a:xfrm rot="18885267">
            <a:off x="9942391" y="4274404"/>
            <a:ext cx="2157611" cy="338554"/>
          </a:xfrm>
          <a:prstGeom prst="rect">
            <a:avLst/>
          </a:prstGeom>
          <a:noFill/>
        </p:spPr>
        <p:txBody>
          <a:bodyPr wrap="square" rtlCol="0">
            <a:spAutoFit/>
          </a:bodyPr>
          <a:lstStyle/>
          <a:p>
            <a:pPr algn="ctr"/>
            <a:r>
              <a:rPr lang="en-US" sz="1600" dirty="0">
                <a:solidFill>
                  <a:srgbClr val="FFFFFF"/>
                </a:solidFill>
                <a:ea typeface="Roboto"/>
              </a:rPr>
              <a:t>Assign Student</a:t>
            </a:r>
          </a:p>
        </p:txBody>
      </p:sp>
      <p:sp>
        <p:nvSpPr>
          <p:cNvPr id="17" name="TextBox 16">
            <a:extLst>
              <a:ext uri="{FF2B5EF4-FFF2-40B4-BE49-F238E27FC236}">
                <a16:creationId xmlns:a16="http://schemas.microsoft.com/office/drawing/2014/main" id="{9035687D-40E4-C8D2-43B4-5ACA41073088}"/>
              </a:ext>
            </a:extLst>
          </p:cNvPr>
          <p:cNvSpPr txBox="1"/>
          <p:nvPr/>
        </p:nvSpPr>
        <p:spPr>
          <a:xfrm>
            <a:off x="7212485" y="3193634"/>
            <a:ext cx="873048" cy="646331"/>
          </a:xfrm>
          <a:prstGeom prst="rect">
            <a:avLst/>
          </a:prstGeom>
          <a:noFill/>
        </p:spPr>
        <p:txBody>
          <a:bodyPr wrap="square" rtlCol="0">
            <a:spAutoFit/>
          </a:bodyPr>
          <a:lstStyle/>
          <a:p>
            <a:pPr algn="ctr"/>
            <a:r>
              <a:rPr lang="en-US" sz="3600" b="1" dirty="0">
                <a:solidFill>
                  <a:srgbClr val="596BEB">
                    <a:lumMod val="50000"/>
                  </a:srgbClr>
                </a:solidFill>
                <a:latin typeface="+mj-lt"/>
                <a:ea typeface="Roboto"/>
              </a:rPr>
              <a:t>UR</a:t>
            </a:r>
            <a:endParaRPr lang="en-US" sz="3200" b="1" dirty="0">
              <a:solidFill>
                <a:srgbClr val="596BEB">
                  <a:lumMod val="50000"/>
                </a:srgbClr>
              </a:solidFill>
              <a:latin typeface="+mj-lt"/>
              <a:ea typeface="Roboto"/>
            </a:endParaRPr>
          </a:p>
        </p:txBody>
      </p:sp>
      <p:sp>
        <p:nvSpPr>
          <p:cNvPr id="18" name="TextBox 17">
            <a:extLst>
              <a:ext uri="{FF2B5EF4-FFF2-40B4-BE49-F238E27FC236}">
                <a16:creationId xmlns:a16="http://schemas.microsoft.com/office/drawing/2014/main" id="{16FCB43D-57FD-5513-03AF-F807C61D74D6}"/>
              </a:ext>
            </a:extLst>
          </p:cNvPr>
          <p:cNvSpPr txBox="1"/>
          <p:nvPr/>
        </p:nvSpPr>
        <p:spPr>
          <a:xfrm>
            <a:off x="9432865" y="3193634"/>
            <a:ext cx="1700504" cy="646331"/>
          </a:xfrm>
          <a:prstGeom prst="rect">
            <a:avLst/>
          </a:prstGeom>
          <a:noFill/>
        </p:spPr>
        <p:txBody>
          <a:bodyPr wrap="square" rtlCol="0">
            <a:spAutoFit/>
          </a:bodyPr>
          <a:lstStyle/>
          <a:p>
            <a:pPr algn="ctr"/>
            <a:r>
              <a:rPr lang="en-US" sz="3600" b="1" dirty="0">
                <a:solidFill>
                  <a:srgbClr val="FB4A56">
                    <a:lumMod val="50000"/>
                  </a:srgbClr>
                </a:solidFill>
                <a:latin typeface="+mj-lt"/>
                <a:ea typeface="Roboto"/>
              </a:rPr>
              <a:t>Student</a:t>
            </a:r>
            <a:endParaRPr lang="en-US" sz="3200" b="1" dirty="0">
              <a:solidFill>
                <a:srgbClr val="FB4A56">
                  <a:lumMod val="50000"/>
                </a:srgbClr>
              </a:solidFill>
              <a:latin typeface="+mj-lt"/>
              <a:ea typeface="Roboto"/>
            </a:endParaRPr>
          </a:p>
        </p:txBody>
      </p:sp>
      <p:sp>
        <p:nvSpPr>
          <p:cNvPr id="19" name="TextBox 18">
            <a:extLst>
              <a:ext uri="{FF2B5EF4-FFF2-40B4-BE49-F238E27FC236}">
                <a16:creationId xmlns:a16="http://schemas.microsoft.com/office/drawing/2014/main" id="{8F933C0D-E4D7-68FD-5ACD-6B5EE4834CA6}"/>
              </a:ext>
            </a:extLst>
          </p:cNvPr>
          <p:cNvSpPr txBox="1"/>
          <p:nvPr/>
        </p:nvSpPr>
        <p:spPr>
          <a:xfrm rot="2312196">
            <a:off x="8960336" y="4423894"/>
            <a:ext cx="1233685" cy="338554"/>
          </a:xfrm>
          <a:prstGeom prst="rect">
            <a:avLst/>
          </a:prstGeom>
          <a:noFill/>
        </p:spPr>
        <p:txBody>
          <a:bodyPr wrap="square" rtlCol="0">
            <a:spAutoFit/>
          </a:bodyPr>
          <a:lstStyle/>
          <a:p>
            <a:pPr algn="ctr"/>
            <a:r>
              <a:rPr lang="en-US" sz="1600" dirty="0">
                <a:solidFill>
                  <a:srgbClr val="FFFFFF"/>
                </a:solidFill>
                <a:ea typeface="Roboto"/>
              </a:rPr>
              <a:t>Finish</a:t>
            </a:r>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0"/>
                                        <p:tgtEl>
                                          <p:spTgt spid="13"/>
                                        </p:tgtEl>
                                      </p:cBhvr>
                                    </p:animEffect>
                                    <p:anim calcmode="lin" valueType="num">
                                      <p:cBhvr>
                                        <p:cTn id="78" dur="1000" fill="hold"/>
                                        <p:tgtEl>
                                          <p:spTgt spid="13"/>
                                        </p:tgtEl>
                                        <p:attrNameLst>
                                          <p:attrName>ppt_x</p:attrName>
                                        </p:attrNameLst>
                                      </p:cBhvr>
                                      <p:tavLst>
                                        <p:tav tm="0">
                                          <p:val>
                                            <p:strVal val="#ppt_x"/>
                                          </p:val>
                                        </p:tav>
                                        <p:tav tm="100000">
                                          <p:val>
                                            <p:strVal val="#ppt_x"/>
                                          </p:val>
                                        </p:tav>
                                      </p:tavLst>
                                    </p:anim>
                                    <p:anim calcmode="lin" valueType="num">
                                      <p:cBhvr>
                                        <p:cTn id="7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1000"/>
                                        <p:tgtEl>
                                          <p:spTgt spid="12"/>
                                        </p:tgtEl>
                                      </p:cBhvr>
                                    </p:animEffect>
                                    <p:anim calcmode="lin" valueType="num">
                                      <p:cBhvr>
                                        <p:cTn id="92" dur="1000" fill="hold"/>
                                        <p:tgtEl>
                                          <p:spTgt spid="12"/>
                                        </p:tgtEl>
                                        <p:attrNameLst>
                                          <p:attrName>ppt_x</p:attrName>
                                        </p:attrNameLst>
                                      </p:cBhvr>
                                      <p:tavLst>
                                        <p:tav tm="0">
                                          <p:val>
                                            <p:strVal val="#ppt_x"/>
                                          </p:val>
                                        </p:tav>
                                        <p:tav tm="100000">
                                          <p:val>
                                            <p:strVal val="#ppt_x"/>
                                          </p:val>
                                        </p:tav>
                                      </p:tavLst>
                                    </p:anim>
                                    <p:anim calcmode="lin" valueType="num">
                                      <p:cBhvr>
                                        <p:cTn id="9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1000"/>
                                        <p:tgtEl>
                                          <p:spTgt spid="15"/>
                                        </p:tgtEl>
                                      </p:cBhvr>
                                    </p:animEffect>
                                    <p:anim calcmode="lin" valueType="num">
                                      <p:cBhvr>
                                        <p:cTn id="99" dur="1000" fill="hold"/>
                                        <p:tgtEl>
                                          <p:spTgt spid="15"/>
                                        </p:tgtEl>
                                        <p:attrNameLst>
                                          <p:attrName>ppt_x</p:attrName>
                                        </p:attrNameLst>
                                      </p:cBhvr>
                                      <p:tavLst>
                                        <p:tav tm="0">
                                          <p:val>
                                            <p:strVal val="#ppt_x"/>
                                          </p:val>
                                        </p:tav>
                                        <p:tav tm="100000">
                                          <p:val>
                                            <p:strVal val="#ppt_x"/>
                                          </p:val>
                                        </p:tav>
                                      </p:tavLst>
                                    </p:anim>
                                    <p:anim calcmode="lin" valueType="num">
                                      <p:cBhvr>
                                        <p:cTn id="10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1000"/>
                                        <p:tgtEl>
                                          <p:spTgt spid="11"/>
                                        </p:tgtEl>
                                      </p:cBhvr>
                                    </p:animEffect>
                                    <p:anim calcmode="lin" valueType="num">
                                      <p:cBhvr>
                                        <p:cTn id="106" dur="1000" fill="hold"/>
                                        <p:tgtEl>
                                          <p:spTgt spid="11"/>
                                        </p:tgtEl>
                                        <p:attrNameLst>
                                          <p:attrName>ppt_x</p:attrName>
                                        </p:attrNameLst>
                                      </p:cBhvr>
                                      <p:tavLst>
                                        <p:tav tm="0">
                                          <p:val>
                                            <p:strVal val="#ppt_x"/>
                                          </p:val>
                                        </p:tav>
                                        <p:tav tm="100000">
                                          <p:val>
                                            <p:strVal val="#ppt_x"/>
                                          </p:val>
                                        </p:tav>
                                      </p:tavLst>
                                    </p:anim>
                                    <p:anim calcmode="lin" valueType="num">
                                      <p:cBhvr>
                                        <p:cTn id="10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1000"/>
                                        <p:tgtEl>
                                          <p:spTgt spid="16"/>
                                        </p:tgtEl>
                                      </p:cBhvr>
                                    </p:animEffect>
                                    <p:anim calcmode="lin" valueType="num">
                                      <p:cBhvr>
                                        <p:cTn id="113" dur="1000" fill="hold"/>
                                        <p:tgtEl>
                                          <p:spTgt spid="16"/>
                                        </p:tgtEl>
                                        <p:attrNameLst>
                                          <p:attrName>ppt_x</p:attrName>
                                        </p:attrNameLst>
                                      </p:cBhvr>
                                      <p:tavLst>
                                        <p:tav tm="0">
                                          <p:val>
                                            <p:strVal val="#ppt_x"/>
                                          </p:val>
                                        </p:tav>
                                        <p:tav tm="100000">
                                          <p:val>
                                            <p:strVal val="#ppt_x"/>
                                          </p:val>
                                        </p:tav>
                                      </p:tavLst>
                                    </p:anim>
                                    <p:anim calcmode="lin" valueType="num">
                                      <p:cBhvr>
                                        <p:cTn id="1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1000"/>
                                        <p:tgtEl>
                                          <p:spTgt spid="2"/>
                                        </p:tgtEl>
                                      </p:cBhvr>
                                    </p:animEffect>
                                    <p:anim calcmode="lin" valueType="num">
                                      <p:cBhvr>
                                        <p:cTn id="120" dur="1000" fill="hold"/>
                                        <p:tgtEl>
                                          <p:spTgt spid="2"/>
                                        </p:tgtEl>
                                        <p:attrNameLst>
                                          <p:attrName>ppt_x</p:attrName>
                                        </p:attrNameLst>
                                      </p:cBhvr>
                                      <p:tavLst>
                                        <p:tav tm="0">
                                          <p:val>
                                            <p:strVal val="#ppt_x"/>
                                          </p:val>
                                        </p:tav>
                                        <p:tav tm="100000">
                                          <p:val>
                                            <p:strVal val="#ppt_x"/>
                                          </p:val>
                                        </p:tav>
                                      </p:tavLst>
                                    </p:anim>
                                    <p:anim calcmode="lin" valueType="num">
                                      <p:cBhvr>
                                        <p:cTn id="1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1000"/>
                                        <p:tgtEl>
                                          <p:spTgt spid="19"/>
                                        </p:tgtEl>
                                      </p:cBhvr>
                                    </p:animEffect>
                                    <p:anim calcmode="lin" valueType="num">
                                      <p:cBhvr>
                                        <p:cTn id="127" dur="1000" fill="hold"/>
                                        <p:tgtEl>
                                          <p:spTgt spid="19"/>
                                        </p:tgtEl>
                                        <p:attrNameLst>
                                          <p:attrName>ppt_x</p:attrName>
                                        </p:attrNameLst>
                                      </p:cBhvr>
                                      <p:tavLst>
                                        <p:tav tm="0">
                                          <p:val>
                                            <p:strVal val="#ppt_x"/>
                                          </p:val>
                                        </p:tav>
                                        <p:tav tm="100000">
                                          <p:val>
                                            <p:strVal val="#ppt_x"/>
                                          </p:val>
                                        </p:tav>
                                      </p:tavLst>
                                    </p:anim>
                                    <p:anim calcmode="lin" valueType="num">
                                      <p:cBhvr>
                                        <p:cTn id="1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11" grpId="0" animBg="1"/>
      <p:bldP spid="12" grpId="0" animBg="1"/>
      <p:bldP spid="13" grpId="0" animBg="1"/>
      <p:bldP spid="14" grpId="0"/>
      <p:bldP spid="15" grpId="0"/>
      <p:bldP spid="16" grpId="0"/>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0002" y="2483193"/>
            <a:ext cx="4631140" cy="1325563"/>
          </a:xfrm>
        </p:spPr>
        <p:txBody>
          <a:bodyPr/>
          <a:lstStyle/>
          <a:p>
            <a:r>
              <a:rPr lang="en-US" dirty="0"/>
              <a:t>Software Analysis and Design</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40</a:t>
            </a:fld>
            <a:endParaRPr lang="en-US" altLang="zh-CN" dirty="0"/>
          </a:p>
        </p:txBody>
      </p:sp>
    </p:spTree>
    <p:extLst>
      <p:ext uri="{BB962C8B-B14F-4D97-AF65-F5344CB8AC3E}">
        <p14:creationId xmlns:p14="http://schemas.microsoft.com/office/powerpoint/2010/main" val="334068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32637" y="606873"/>
            <a:ext cx="3084069" cy="3294758"/>
          </a:xfrm>
        </p:spPr>
        <p:txBody>
          <a:bodyPr/>
          <a:lstStyle/>
          <a:p>
            <a:pPr>
              <a:lnSpc>
                <a:spcPct val="150000"/>
              </a:lnSpc>
            </a:pPr>
            <a:r>
              <a:rPr lang="en-US" dirty="0">
                <a:ea typeface="Times New Roman" panose="02020603050405020304" pitchFamily="18" charset="0"/>
                <a:cs typeface="Times New Roman" panose="02020603050405020304" pitchFamily="18" charset="0"/>
              </a:rPr>
              <a:t>Relational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schema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41</a:t>
            </a:fld>
            <a:endParaRPr lang="en-US" altLang="zh-CN" dirty="0"/>
          </a:p>
        </p:txBody>
      </p:sp>
      <p:sp>
        <p:nvSpPr>
          <p:cNvPr id="5" name="Rectangle 2">
            <a:extLst>
              <a:ext uri="{FF2B5EF4-FFF2-40B4-BE49-F238E27FC236}">
                <a16:creationId xmlns:a16="http://schemas.microsoft.com/office/drawing/2014/main" id="{7F5A6362-246D-DE18-10F9-E4DB893A3973}"/>
              </a:ext>
            </a:extLst>
          </p:cNvPr>
          <p:cNvSpPr>
            <a:spLocks noChangeArrowheads="1"/>
          </p:cNvSpPr>
          <p:nvPr/>
        </p:nvSpPr>
        <p:spPr bwMode="auto">
          <a:xfrm>
            <a:off x="6934199" y="55853"/>
            <a:ext cx="12194711" cy="5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0A37A05D-6712-0D3C-EA04-296834F3D9B7}"/>
              </a:ext>
            </a:extLst>
          </p:cNvPr>
          <p:cNvPicPr>
            <a:picLocks noChangeAspect="1"/>
          </p:cNvPicPr>
          <p:nvPr/>
        </p:nvPicPr>
        <p:blipFill>
          <a:blip r:embed="rId3"/>
          <a:stretch>
            <a:fillRect/>
          </a:stretch>
        </p:blipFill>
        <p:spPr>
          <a:xfrm>
            <a:off x="4533900" y="303945"/>
            <a:ext cx="5586095" cy="6160352"/>
          </a:xfrm>
          <a:prstGeom prst="rect">
            <a:avLst/>
          </a:prstGeom>
          <a:ln>
            <a:solidFill>
              <a:schemeClr val="bg2"/>
            </a:solidFill>
          </a:ln>
        </p:spPr>
      </p:pic>
      <p:sp>
        <p:nvSpPr>
          <p:cNvPr id="4" name="Text Placeholder 34">
            <a:extLst>
              <a:ext uri="{FF2B5EF4-FFF2-40B4-BE49-F238E27FC236}">
                <a16:creationId xmlns:a16="http://schemas.microsoft.com/office/drawing/2014/main" id="{6DE3F6BC-848B-A896-A520-C801259FF349}"/>
              </a:ext>
            </a:extLst>
          </p:cNvPr>
          <p:cNvSpPr txBox="1">
            <a:spLocks/>
          </p:cNvSpPr>
          <p:nvPr/>
        </p:nvSpPr>
        <p:spPr>
          <a:xfrm>
            <a:off x="1223626" y="4329663"/>
            <a:ext cx="396676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MySQL</a:t>
            </a:r>
            <a:endParaRPr lang="en-US" altLang="zh-CN" sz="2800" b="0" kern="1200" dirty="0"/>
          </a:p>
        </p:txBody>
      </p:sp>
      <p:sp>
        <p:nvSpPr>
          <p:cNvPr id="6" name="Text Placeholder 34">
            <a:extLst>
              <a:ext uri="{FF2B5EF4-FFF2-40B4-BE49-F238E27FC236}">
                <a16:creationId xmlns:a16="http://schemas.microsoft.com/office/drawing/2014/main" id="{1D7CA473-4053-D664-156B-87AD975A13ED}"/>
              </a:ext>
            </a:extLst>
          </p:cNvPr>
          <p:cNvSpPr txBox="1">
            <a:spLocks/>
          </p:cNvSpPr>
          <p:nvPr/>
        </p:nvSpPr>
        <p:spPr>
          <a:xfrm>
            <a:off x="1223625" y="5663163"/>
            <a:ext cx="4554875"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Sequalize JS Library </a:t>
            </a:r>
            <a:endParaRPr lang="en-US" altLang="zh-CN" sz="2800" b="0" kern="1200" dirty="0"/>
          </a:p>
        </p:txBody>
      </p:sp>
      <p:pic>
        <p:nvPicPr>
          <p:cNvPr id="9" name="Picture 8" descr="A picture containing design&#10;&#10;Description automatically generated with medium confidence">
            <a:extLst>
              <a:ext uri="{FF2B5EF4-FFF2-40B4-BE49-F238E27FC236}">
                <a16:creationId xmlns:a16="http://schemas.microsoft.com/office/drawing/2014/main" id="{2D1D7A8F-7F3C-1205-7432-9202EC7419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529" b="9071"/>
          <a:stretch/>
        </p:blipFill>
        <p:spPr bwMode="auto">
          <a:xfrm>
            <a:off x="332637" y="4229100"/>
            <a:ext cx="849267" cy="847658"/>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pic>
        <p:nvPicPr>
          <p:cNvPr id="10" name="Picture 9" descr="Orm Logo PNG Vectors Free Download">
            <a:extLst>
              <a:ext uri="{FF2B5EF4-FFF2-40B4-BE49-F238E27FC236}">
                <a16:creationId xmlns:a16="http://schemas.microsoft.com/office/drawing/2014/main" id="{75D6C0D6-8B48-7C32-0571-9B7FADEE5F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637" y="5562600"/>
            <a:ext cx="849267" cy="84765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93388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399031" y="1658242"/>
            <a:ext cx="3084069" cy="3294758"/>
          </a:xfrm>
        </p:spPr>
        <p:txBody>
          <a:bodyPr/>
          <a:lstStyle/>
          <a:p>
            <a:pPr>
              <a:lnSpc>
                <a:spcPct val="150000"/>
              </a:lnSpc>
            </a:pPr>
            <a:r>
              <a:rPr lang="en-US" dirty="0">
                <a:ea typeface="Times New Roman" panose="02020603050405020304" pitchFamily="18" charset="0"/>
                <a:cs typeface="Times New Roman" panose="02020603050405020304" pitchFamily="18" charset="0"/>
              </a:rPr>
              <a:t>Entity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relationship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42</a:t>
            </a:fld>
            <a:endParaRPr lang="en-US" altLang="zh-CN" dirty="0"/>
          </a:p>
        </p:txBody>
      </p:sp>
      <p:sp>
        <p:nvSpPr>
          <p:cNvPr id="5" name="Rectangle 2">
            <a:extLst>
              <a:ext uri="{FF2B5EF4-FFF2-40B4-BE49-F238E27FC236}">
                <a16:creationId xmlns:a16="http://schemas.microsoft.com/office/drawing/2014/main" id="{7F5A6362-246D-DE18-10F9-E4DB893A3973}"/>
              </a:ext>
            </a:extLst>
          </p:cNvPr>
          <p:cNvSpPr>
            <a:spLocks noChangeArrowheads="1"/>
          </p:cNvSpPr>
          <p:nvPr/>
        </p:nvSpPr>
        <p:spPr bwMode="auto">
          <a:xfrm>
            <a:off x="6934199" y="55853"/>
            <a:ext cx="12194711" cy="5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1A586D74-BBBD-86B0-3653-D8E3554C7224}"/>
              </a:ext>
            </a:extLst>
          </p:cNvPr>
          <p:cNvSpPr>
            <a:spLocks noChangeArrowheads="1"/>
          </p:cNvSpPr>
          <p:nvPr/>
        </p:nvSpPr>
        <p:spPr bwMode="auto">
          <a:xfrm>
            <a:off x="5219702" y="161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DFBDEF50-DE49-63CA-7DFF-0E33FBE7257E}"/>
              </a:ext>
            </a:extLst>
          </p:cNvPr>
          <p:cNvGraphicFramePr>
            <a:graphicFrameLocks noChangeAspect="1"/>
          </p:cNvGraphicFramePr>
          <p:nvPr>
            <p:extLst>
              <p:ext uri="{D42A27DB-BD31-4B8C-83A1-F6EECF244321}">
                <p14:modId xmlns:p14="http://schemas.microsoft.com/office/powerpoint/2010/main" val="452785104"/>
              </p:ext>
            </p:extLst>
          </p:nvPr>
        </p:nvGraphicFramePr>
        <p:xfrm>
          <a:off x="5146374" y="52905"/>
          <a:ext cx="4883453" cy="7242983"/>
        </p:xfrm>
        <a:graphic>
          <a:graphicData uri="http://schemas.openxmlformats.org/presentationml/2006/ole">
            <mc:AlternateContent xmlns:mc="http://schemas.openxmlformats.org/markup-compatibility/2006">
              <mc:Choice xmlns:v="urn:schemas-microsoft-com:vml" Requires="v">
                <p:oleObj name="Visio" r:id="rId3" imgW="8629588" imgH="12801600" progId="Visio.Drawing.15">
                  <p:embed/>
                </p:oleObj>
              </mc:Choice>
              <mc:Fallback>
                <p:oleObj name="Visio" r:id="rId3" imgW="8629588" imgH="1280160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374" y="52905"/>
                        <a:ext cx="4883453" cy="7242983"/>
                      </a:xfrm>
                      <a:prstGeom prst="rect">
                        <a:avLst/>
                      </a:prstGeom>
                      <a:noFill/>
                    </p:spPr>
                  </p:pic>
                </p:oleObj>
              </mc:Fallback>
            </mc:AlternateContent>
          </a:graphicData>
        </a:graphic>
      </p:graphicFrame>
    </p:spTree>
    <p:extLst>
      <p:ext uri="{BB962C8B-B14F-4D97-AF65-F5344CB8AC3E}">
        <p14:creationId xmlns:p14="http://schemas.microsoft.com/office/powerpoint/2010/main" val="74317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8034901" cy="688162"/>
          </a:xfrm>
        </p:spPr>
        <p:txBody>
          <a:bodyPr/>
          <a:lstStyle/>
          <a:p>
            <a:r>
              <a:rPr lang="en-US" dirty="0">
                <a:ea typeface="Times New Roman" panose="02020603050405020304" pitchFamily="18" charset="0"/>
                <a:cs typeface="Times New Roman" panose="02020603050405020304" pitchFamily="18" charset="0"/>
              </a:rPr>
              <a:t>Use case 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43</a:t>
            </a:fld>
            <a:endParaRPr lang="en-US" altLang="zh-CN" dirty="0"/>
          </a:p>
        </p:txBody>
      </p:sp>
      <p:sp>
        <p:nvSpPr>
          <p:cNvPr id="11" name="Rectangle 2">
            <a:extLst>
              <a:ext uri="{FF2B5EF4-FFF2-40B4-BE49-F238E27FC236}">
                <a16:creationId xmlns:a16="http://schemas.microsoft.com/office/drawing/2014/main" id="{BDD9FC29-531C-50C9-E559-6092DE8DA8E1}"/>
              </a:ext>
            </a:extLst>
          </p:cNvPr>
          <p:cNvSpPr>
            <a:spLocks noChangeArrowheads="1"/>
          </p:cNvSpPr>
          <p:nvPr/>
        </p:nvSpPr>
        <p:spPr bwMode="auto">
          <a:xfrm>
            <a:off x="4330700" y="1664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a:extLst>
              <a:ext uri="{FF2B5EF4-FFF2-40B4-BE49-F238E27FC236}">
                <a16:creationId xmlns:a16="http://schemas.microsoft.com/office/drawing/2014/main" id="{2F1F6915-8921-EBC8-5DF4-792E60D9FFA4}"/>
              </a:ext>
            </a:extLst>
          </p:cNvPr>
          <p:cNvSpPr>
            <a:spLocks noChangeArrowheads="1"/>
          </p:cNvSpPr>
          <p:nvPr/>
        </p:nvSpPr>
        <p:spPr bwMode="auto">
          <a:xfrm>
            <a:off x="2613221" y="1816824"/>
            <a:ext cx="15909332" cy="46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2" name="Object 11">
            <a:extLst>
              <a:ext uri="{FF2B5EF4-FFF2-40B4-BE49-F238E27FC236}">
                <a16:creationId xmlns:a16="http://schemas.microsoft.com/office/drawing/2014/main" id="{823A11C1-B2E7-66E8-F6E0-C0A36A67D0AD}"/>
              </a:ext>
            </a:extLst>
          </p:cNvPr>
          <p:cNvGraphicFramePr>
            <a:graphicFrameLocks noChangeAspect="1"/>
          </p:cNvGraphicFramePr>
          <p:nvPr>
            <p:extLst>
              <p:ext uri="{D42A27DB-BD31-4B8C-83A1-F6EECF244321}">
                <p14:modId xmlns:p14="http://schemas.microsoft.com/office/powerpoint/2010/main" val="3322807655"/>
              </p:ext>
            </p:extLst>
          </p:nvPr>
        </p:nvGraphicFramePr>
        <p:xfrm>
          <a:off x="484631" y="1681876"/>
          <a:ext cx="9554719" cy="4239511"/>
        </p:xfrm>
        <a:graphic>
          <a:graphicData uri="http://schemas.openxmlformats.org/presentationml/2006/ole">
            <mc:AlternateContent xmlns:mc="http://schemas.openxmlformats.org/markup-compatibility/2006">
              <mc:Choice xmlns:v="urn:schemas-microsoft-com:vml" Requires="v">
                <p:oleObj name="Visio" r:id="rId3" imgW="6495988" imgH="2886075" progId="Visio.Drawing.15">
                  <p:embed/>
                </p:oleObj>
              </mc:Choice>
              <mc:Fallback>
                <p:oleObj name="Visio" r:id="rId3" imgW="6495988" imgH="2886075"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1" y="1681876"/>
                        <a:ext cx="9554719" cy="4239511"/>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4AEC4303-356F-AA81-7834-C32E77DFC439}"/>
              </a:ext>
            </a:extLst>
          </p:cNvPr>
          <p:cNvSpPr>
            <a:spLocks noChangeArrowheads="1"/>
          </p:cNvSpPr>
          <p:nvPr/>
        </p:nvSpPr>
        <p:spPr bwMode="auto">
          <a:xfrm>
            <a:off x="1428749" y="1340632"/>
            <a:ext cx="164283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4B01BD97-31B1-EB31-4962-6DE3DF6E3888}"/>
              </a:ext>
            </a:extLst>
          </p:cNvPr>
          <p:cNvGraphicFramePr>
            <a:graphicFrameLocks noChangeAspect="1"/>
          </p:cNvGraphicFramePr>
          <p:nvPr>
            <p:extLst>
              <p:ext uri="{D42A27DB-BD31-4B8C-83A1-F6EECF244321}">
                <p14:modId xmlns:p14="http://schemas.microsoft.com/office/powerpoint/2010/main" val="1187754666"/>
              </p:ext>
            </p:extLst>
          </p:nvPr>
        </p:nvGraphicFramePr>
        <p:xfrm>
          <a:off x="1428749" y="1188232"/>
          <a:ext cx="8150029" cy="5542566"/>
        </p:xfrm>
        <a:graphic>
          <a:graphicData uri="http://schemas.openxmlformats.org/presentationml/2006/ole">
            <mc:AlternateContent xmlns:mc="http://schemas.openxmlformats.org/markup-compatibility/2006">
              <mc:Choice xmlns:v="urn:schemas-microsoft-com:vml" Requires="v">
                <p:oleObj name="Visio" r:id="rId5" imgW="6838765" imgH="4657725" progId="Visio.Drawing.15">
                  <p:embed/>
                </p:oleObj>
              </mc:Choice>
              <mc:Fallback>
                <p:oleObj name="Visio" r:id="rId5" imgW="6838765" imgH="4657725" progId="Visio.Drawing.15">
                  <p:embed/>
                  <p:pic>
                    <p:nvPicPr>
                      <p:cNvPr id="0" name="Object 7"/>
                      <p:cNvPicPr>
                        <a:picLocks noChangeAspect="1" noChangeArrowheads="1"/>
                      </p:cNvPicPr>
                      <p:nvPr/>
                    </p:nvPicPr>
                    <p:blipFill>
                      <a:blip r:embed="rId6"/>
                      <a:srcRect/>
                      <a:stretch>
                        <a:fillRect/>
                      </a:stretch>
                    </p:blipFill>
                    <p:spPr bwMode="auto">
                      <a:xfrm>
                        <a:off x="1428749" y="1188232"/>
                        <a:ext cx="8150029" cy="5542566"/>
                      </a:xfrm>
                      <a:prstGeom prst="rect">
                        <a:avLst/>
                      </a:prstGeom>
                      <a:noFill/>
                    </p:spPr>
                  </p:pic>
                </p:oleObj>
              </mc:Fallback>
            </mc:AlternateContent>
          </a:graphicData>
        </a:graphic>
      </p:graphicFrame>
      <p:sp>
        <p:nvSpPr>
          <p:cNvPr id="15" name="Rectangle 10">
            <a:extLst>
              <a:ext uri="{FF2B5EF4-FFF2-40B4-BE49-F238E27FC236}">
                <a16:creationId xmlns:a16="http://schemas.microsoft.com/office/drawing/2014/main" id="{954639F6-2D8E-28C1-2485-6AB332100133}"/>
              </a:ext>
            </a:extLst>
          </p:cNvPr>
          <p:cNvSpPr>
            <a:spLocks noChangeArrowheads="1"/>
          </p:cNvSpPr>
          <p:nvPr/>
        </p:nvSpPr>
        <p:spPr bwMode="auto">
          <a:xfrm>
            <a:off x="1428748" y="1824481"/>
            <a:ext cx="19012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3894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xit" presetSubtype="0" fill="hold" grpId="1" nodeType="afterEffect" nodePh="1">
                                  <p:stCondLst>
                                    <p:cond delay="0"/>
                                  </p:stCondLst>
                                  <p:endCondLst>
                                    <p:cond evt="begin" delay="0">
                                      <p:tn val="16"/>
                                    </p:cond>
                                  </p:end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42" presetClass="exit" presetSubtype="0" fill="hold" nodeType="withEffect">
                                  <p:stCondLst>
                                    <p:cond delay="0"/>
                                  </p:stCondLst>
                                  <p:childTnLst>
                                    <p:animEffect transition="out" filter="fade">
                                      <p:cBhvr>
                                        <p:cTn id="22" dur="1000"/>
                                        <p:tgtEl>
                                          <p:spTgt spid="14"/>
                                        </p:tgtEl>
                                      </p:cBhvr>
                                    </p:animEffect>
                                    <p:anim calcmode="lin" valueType="num">
                                      <p:cBhvr>
                                        <p:cTn id="23" dur="1000"/>
                                        <p:tgtEl>
                                          <p:spTgt spid="14"/>
                                        </p:tgtEl>
                                        <p:attrNameLst>
                                          <p:attrName>ppt_x</p:attrName>
                                        </p:attrNameLst>
                                      </p:cBhvr>
                                      <p:tavLst>
                                        <p:tav tm="0">
                                          <p:val>
                                            <p:strVal val="ppt_x"/>
                                          </p:val>
                                        </p:tav>
                                        <p:tav tm="100000">
                                          <p:val>
                                            <p:strVal val="ppt_x"/>
                                          </p:val>
                                        </p:tav>
                                      </p:tavLst>
                                    </p:anim>
                                    <p:anim calcmode="lin" valueType="num">
                                      <p:cBhvr>
                                        <p:cTn id="24" dur="1000"/>
                                        <p:tgtEl>
                                          <p:spTgt spid="14"/>
                                        </p:tgtEl>
                                        <p:attrNameLst>
                                          <p:attrName>ppt_y</p:attrName>
                                        </p:attrNameLst>
                                      </p:cBhvr>
                                      <p:tavLst>
                                        <p:tav tm="0">
                                          <p:val>
                                            <p:strVal val="ppt_y"/>
                                          </p:val>
                                        </p:tav>
                                        <p:tav tm="100000">
                                          <p:val>
                                            <p:strVal val="ppt_y+.1"/>
                                          </p:val>
                                        </p:tav>
                                      </p:tavLst>
                                    </p:anim>
                                    <p:set>
                                      <p:cBhvr>
                                        <p:cTn id="25" dur="1" fill="hold">
                                          <p:stCondLst>
                                            <p:cond delay="999"/>
                                          </p:stCondLst>
                                        </p:cTn>
                                        <p:tgtEl>
                                          <p:spTgt spid="14"/>
                                        </p:tgtEl>
                                        <p:attrNameLst>
                                          <p:attrName>style.visibility</p:attrName>
                                        </p:attrNameLst>
                                      </p:cBhvr>
                                      <p:to>
                                        <p:strVal val="hidden"/>
                                      </p:to>
                                    </p:set>
                                  </p:childTnLst>
                                </p:cTn>
                              </p:par>
                              <p:par>
                                <p:cTn id="26" presetID="42" presetClass="entr" presetSubtype="0" fill="hold" grpId="0" nodeType="withEffect" nodePh="1">
                                  <p:stCondLst>
                                    <p:cond delay="0"/>
                                  </p:stCondLst>
                                  <p:endCondLst>
                                    <p:cond evt="begin" delay="0">
                                      <p:tn val="26"/>
                                    </p:cond>
                                  </p:end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xit" presetSubtype="0" fill="hold" nodeType="afterEffect">
                                  <p:stCondLst>
                                    <p:cond delay="0"/>
                                  </p:stCondLst>
                                  <p:childTnLst>
                                    <p:animEffect transition="out" filter="fade">
                                      <p:cBhvr>
                                        <p:cTn id="39" dur="1000"/>
                                        <p:tgtEl>
                                          <p:spTgt spid="12"/>
                                        </p:tgtEl>
                                      </p:cBhvr>
                                    </p:animEffect>
                                    <p:anim calcmode="lin" valueType="num">
                                      <p:cBhvr>
                                        <p:cTn id="40" dur="1000"/>
                                        <p:tgtEl>
                                          <p:spTgt spid="12"/>
                                        </p:tgtEl>
                                        <p:attrNameLst>
                                          <p:attrName>ppt_x</p:attrName>
                                        </p:attrNameLst>
                                      </p:cBhvr>
                                      <p:tavLst>
                                        <p:tav tm="0">
                                          <p:val>
                                            <p:strVal val="ppt_x"/>
                                          </p:val>
                                        </p:tav>
                                        <p:tav tm="100000">
                                          <p:val>
                                            <p:strVal val="ppt_x"/>
                                          </p:val>
                                        </p:tav>
                                      </p:tavLst>
                                    </p:anim>
                                    <p:anim calcmode="lin" valueType="num">
                                      <p:cBhvr>
                                        <p:cTn id="41" dur="1000"/>
                                        <p:tgtEl>
                                          <p:spTgt spid="12"/>
                                        </p:tgtEl>
                                        <p:attrNameLst>
                                          <p:attrName>ppt_y</p:attrName>
                                        </p:attrNameLst>
                                      </p:cBhvr>
                                      <p:tavLst>
                                        <p:tav tm="0">
                                          <p:val>
                                            <p:strVal val="ppt_y"/>
                                          </p:val>
                                        </p:tav>
                                        <p:tav tm="100000">
                                          <p:val>
                                            <p:strVal val="ppt_y+.1"/>
                                          </p:val>
                                        </p:tav>
                                      </p:tavLst>
                                    </p:anim>
                                    <p:set>
                                      <p:cBhvr>
                                        <p:cTn id="42"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399031" y="1658242"/>
            <a:ext cx="3084069" cy="3294758"/>
          </a:xfrm>
        </p:spPr>
        <p:txBody>
          <a:bodyPr/>
          <a:lstStyle/>
          <a:p>
            <a:pPr>
              <a:lnSpc>
                <a:spcPct val="150000"/>
              </a:lnSpc>
            </a:pPr>
            <a:r>
              <a:rPr lang="en-US" dirty="0">
                <a:ea typeface="Times New Roman" panose="02020603050405020304" pitchFamily="18" charset="0"/>
                <a:cs typeface="Times New Roman" panose="02020603050405020304" pitchFamily="18" charset="0"/>
              </a:rPr>
              <a:t>Domain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model class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44</a:t>
            </a:fld>
            <a:endParaRPr lang="en-US" altLang="zh-CN" dirty="0"/>
          </a:p>
        </p:txBody>
      </p:sp>
      <p:sp>
        <p:nvSpPr>
          <p:cNvPr id="5" name="Rectangle 2">
            <a:extLst>
              <a:ext uri="{FF2B5EF4-FFF2-40B4-BE49-F238E27FC236}">
                <a16:creationId xmlns:a16="http://schemas.microsoft.com/office/drawing/2014/main" id="{7F5A6362-246D-DE18-10F9-E4DB893A3973}"/>
              </a:ext>
            </a:extLst>
          </p:cNvPr>
          <p:cNvSpPr>
            <a:spLocks noChangeArrowheads="1"/>
          </p:cNvSpPr>
          <p:nvPr/>
        </p:nvSpPr>
        <p:spPr bwMode="auto">
          <a:xfrm>
            <a:off x="6934199" y="55853"/>
            <a:ext cx="12194711" cy="5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1A586D74-BBBD-86B0-3653-D8E3554C7224}"/>
              </a:ext>
            </a:extLst>
          </p:cNvPr>
          <p:cNvSpPr>
            <a:spLocks noChangeArrowheads="1"/>
          </p:cNvSpPr>
          <p:nvPr/>
        </p:nvSpPr>
        <p:spPr bwMode="auto">
          <a:xfrm>
            <a:off x="5219702" y="161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BF7B1B96-F449-CB60-BE71-9FC5E975FDC9}"/>
              </a:ext>
            </a:extLst>
          </p:cNvPr>
          <p:cNvSpPr>
            <a:spLocks noChangeArrowheads="1"/>
          </p:cNvSpPr>
          <p:nvPr/>
        </p:nvSpPr>
        <p:spPr bwMode="auto">
          <a:xfrm flipV="1">
            <a:off x="4389137" y="548485"/>
            <a:ext cx="129082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A3662B14-6505-00EB-154F-48DAB98F7CD5}"/>
              </a:ext>
            </a:extLst>
          </p:cNvPr>
          <p:cNvGraphicFramePr>
            <a:graphicFrameLocks noChangeAspect="1"/>
          </p:cNvGraphicFramePr>
          <p:nvPr>
            <p:extLst>
              <p:ext uri="{D42A27DB-BD31-4B8C-83A1-F6EECF244321}">
                <p14:modId xmlns:p14="http://schemas.microsoft.com/office/powerpoint/2010/main" val="2324379037"/>
              </p:ext>
            </p:extLst>
          </p:nvPr>
        </p:nvGraphicFramePr>
        <p:xfrm>
          <a:off x="4800570" y="108758"/>
          <a:ext cx="5276882" cy="7612054"/>
        </p:xfrm>
        <a:graphic>
          <a:graphicData uri="http://schemas.openxmlformats.org/presentationml/2006/ole">
            <mc:AlternateContent xmlns:mc="http://schemas.openxmlformats.org/markup-compatibility/2006">
              <mc:Choice xmlns:v="urn:schemas-microsoft-com:vml" Requires="v">
                <p:oleObj name="Visio" r:id="rId3" imgW="9534617" imgH="13773150" progId="Visio.Drawing.15">
                  <p:embed/>
                </p:oleObj>
              </mc:Choice>
              <mc:Fallback>
                <p:oleObj name="Visio" r:id="rId3" imgW="9534617" imgH="1377315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70" y="108758"/>
                        <a:ext cx="5276882" cy="7612054"/>
                      </a:xfrm>
                      <a:prstGeom prst="rect">
                        <a:avLst/>
                      </a:prstGeom>
                      <a:noFill/>
                    </p:spPr>
                  </p:pic>
                </p:oleObj>
              </mc:Fallback>
            </mc:AlternateContent>
          </a:graphicData>
        </a:graphic>
      </p:graphicFrame>
    </p:spTree>
    <p:extLst>
      <p:ext uri="{BB962C8B-B14F-4D97-AF65-F5344CB8AC3E}">
        <p14:creationId xmlns:p14="http://schemas.microsoft.com/office/powerpoint/2010/main" val="30875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9497569" cy="688162"/>
          </a:xfrm>
        </p:spPr>
        <p:txBody>
          <a:bodyPr/>
          <a:lstStyle/>
          <a:p>
            <a:r>
              <a:rPr lang="en-US" dirty="0">
                <a:ea typeface="Times New Roman" panose="02020603050405020304" pitchFamily="18" charset="0"/>
                <a:cs typeface="Times New Roman" panose="02020603050405020304" pitchFamily="18" charset="0"/>
              </a:rPr>
              <a:t>Fully developed use case descriptions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45</a:t>
            </a:fld>
            <a:endParaRPr lang="en-US" altLang="zh-CN" dirty="0"/>
          </a:p>
        </p:txBody>
      </p:sp>
      <p:pic>
        <p:nvPicPr>
          <p:cNvPr id="5" name="Picture 4">
            <a:extLst>
              <a:ext uri="{FF2B5EF4-FFF2-40B4-BE49-F238E27FC236}">
                <a16:creationId xmlns:a16="http://schemas.microsoft.com/office/drawing/2014/main" id="{589F60CA-8513-E3F0-D6A6-BC481DD44CE4}"/>
              </a:ext>
            </a:extLst>
          </p:cNvPr>
          <p:cNvPicPr>
            <a:picLocks noChangeAspect="1"/>
          </p:cNvPicPr>
          <p:nvPr/>
        </p:nvPicPr>
        <p:blipFill>
          <a:blip r:embed="rId3"/>
          <a:stretch>
            <a:fillRect/>
          </a:stretch>
        </p:blipFill>
        <p:spPr>
          <a:xfrm>
            <a:off x="539239" y="1265891"/>
            <a:ext cx="4613717" cy="5317154"/>
          </a:xfrm>
          <a:prstGeom prst="rect">
            <a:avLst/>
          </a:prstGeom>
        </p:spPr>
      </p:pic>
      <p:pic>
        <p:nvPicPr>
          <p:cNvPr id="8" name="Picture 7">
            <a:extLst>
              <a:ext uri="{FF2B5EF4-FFF2-40B4-BE49-F238E27FC236}">
                <a16:creationId xmlns:a16="http://schemas.microsoft.com/office/drawing/2014/main" id="{89C6A712-5C88-28A2-7115-837DB90281CD}"/>
              </a:ext>
            </a:extLst>
          </p:cNvPr>
          <p:cNvPicPr>
            <a:picLocks noChangeAspect="1"/>
          </p:cNvPicPr>
          <p:nvPr/>
        </p:nvPicPr>
        <p:blipFill>
          <a:blip r:embed="rId4"/>
          <a:stretch>
            <a:fillRect/>
          </a:stretch>
        </p:blipFill>
        <p:spPr>
          <a:xfrm>
            <a:off x="539238" y="1265891"/>
            <a:ext cx="4613717" cy="5317154"/>
          </a:xfrm>
          <a:prstGeom prst="rect">
            <a:avLst/>
          </a:prstGeom>
        </p:spPr>
      </p:pic>
      <p:pic>
        <p:nvPicPr>
          <p:cNvPr id="10" name="Picture 9">
            <a:extLst>
              <a:ext uri="{FF2B5EF4-FFF2-40B4-BE49-F238E27FC236}">
                <a16:creationId xmlns:a16="http://schemas.microsoft.com/office/drawing/2014/main" id="{AB4417A0-59EC-BA13-F14B-DF10D29FCC63}"/>
              </a:ext>
            </a:extLst>
          </p:cNvPr>
          <p:cNvPicPr>
            <a:picLocks noChangeAspect="1"/>
          </p:cNvPicPr>
          <p:nvPr/>
        </p:nvPicPr>
        <p:blipFill>
          <a:blip r:embed="rId5"/>
          <a:stretch>
            <a:fillRect/>
          </a:stretch>
        </p:blipFill>
        <p:spPr>
          <a:xfrm>
            <a:off x="5368483" y="1265891"/>
            <a:ext cx="4613717" cy="1510565"/>
          </a:xfrm>
          <a:prstGeom prst="rect">
            <a:avLst/>
          </a:prstGeom>
        </p:spPr>
      </p:pic>
    </p:spTree>
    <p:extLst>
      <p:ext uri="{BB962C8B-B14F-4D97-AF65-F5344CB8AC3E}">
        <p14:creationId xmlns:p14="http://schemas.microsoft.com/office/powerpoint/2010/main" val="56976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xit" presetSubtype="0" fill="hold" nodeType="after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0"/>
                                        <p:tgtEl>
                                          <p:spTgt spid="5"/>
                                        </p:tgtEl>
                                        <p:attrNameLst>
                                          <p:attrName>ppt_y</p:attrName>
                                        </p:attrNameLst>
                                      </p:cBhvr>
                                      <p:tavLst>
                                        <p:tav tm="0">
                                          <p:val>
                                            <p:strVal val="ppt_y"/>
                                          </p:val>
                                        </p:tav>
                                        <p:tav tm="100000">
                                          <p:val>
                                            <p:strVal val="ppt_y+.1"/>
                                          </p:val>
                                        </p:tav>
                                      </p:tavLst>
                                    </p:anim>
                                    <p:set>
                                      <p:cBhvr>
                                        <p:cTn id="15" dur="1" fill="hold">
                                          <p:stCondLst>
                                            <p:cond delay="999"/>
                                          </p:stCondLst>
                                        </p:cTn>
                                        <p:tgtEl>
                                          <p:spTgt spid="5"/>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9497569" cy="688162"/>
          </a:xfrm>
        </p:spPr>
        <p:txBody>
          <a:bodyPr/>
          <a:lstStyle/>
          <a:p>
            <a:r>
              <a:rPr lang="en-US" dirty="0">
                <a:ea typeface="Times New Roman" panose="02020603050405020304" pitchFamily="18" charset="0"/>
                <a:cs typeface="Times New Roman" panose="02020603050405020304" pitchFamily="18" charset="0"/>
              </a:rPr>
              <a:t>Dialog design and GUI interface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46</a:t>
            </a:fld>
            <a:endParaRPr lang="en-US" altLang="zh-CN" dirty="0"/>
          </a:p>
        </p:txBody>
      </p:sp>
      <p:pic>
        <p:nvPicPr>
          <p:cNvPr id="4" name="Picture 3">
            <a:extLst>
              <a:ext uri="{FF2B5EF4-FFF2-40B4-BE49-F238E27FC236}">
                <a16:creationId xmlns:a16="http://schemas.microsoft.com/office/drawing/2014/main" id="{0A54C74C-159F-7D63-862C-AF37D0797751}"/>
              </a:ext>
            </a:extLst>
          </p:cNvPr>
          <p:cNvPicPr>
            <a:picLocks noChangeAspect="1"/>
          </p:cNvPicPr>
          <p:nvPr/>
        </p:nvPicPr>
        <p:blipFill>
          <a:blip r:embed="rId3"/>
          <a:stretch>
            <a:fillRect/>
          </a:stretch>
        </p:blipFill>
        <p:spPr>
          <a:xfrm>
            <a:off x="539239" y="1282390"/>
            <a:ext cx="4936010" cy="5299940"/>
          </a:xfrm>
          <a:prstGeom prst="rect">
            <a:avLst/>
          </a:prstGeom>
        </p:spPr>
      </p:pic>
      <p:pic>
        <p:nvPicPr>
          <p:cNvPr id="5" name="Picture 4">
            <a:extLst>
              <a:ext uri="{FF2B5EF4-FFF2-40B4-BE49-F238E27FC236}">
                <a16:creationId xmlns:a16="http://schemas.microsoft.com/office/drawing/2014/main" id="{BEBDD14C-64AD-B3E6-281A-6A4D3B654AAC}"/>
              </a:ext>
            </a:extLst>
          </p:cNvPr>
          <p:cNvPicPr>
            <a:picLocks noChangeAspect="1"/>
          </p:cNvPicPr>
          <p:nvPr/>
        </p:nvPicPr>
        <p:blipFill>
          <a:blip r:embed="rId4"/>
          <a:stretch>
            <a:fillRect/>
          </a:stretch>
        </p:blipFill>
        <p:spPr>
          <a:xfrm>
            <a:off x="5902488" y="1282390"/>
            <a:ext cx="5750273" cy="2788831"/>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8CC1B356-BB58-1C69-09B1-FAF54D9D4916}"/>
              </a:ext>
            </a:extLst>
          </p:cNvPr>
          <p:cNvPicPr>
            <a:picLocks noChangeAspect="1"/>
          </p:cNvPicPr>
          <p:nvPr/>
        </p:nvPicPr>
        <p:blipFill>
          <a:blip r:embed="rId5"/>
          <a:stretch>
            <a:fillRect/>
          </a:stretch>
        </p:blipFill>
        <p:spPr>
          <a:xfrm>
            <a:off x="5902489" y="1282389"/>
            <a:ext cx="5750272" cy="2788831"/>
          </a:xfrm>
          <a:prstGeom prst="roundRect">
            <a:avLst>
              <a:gd name="adj" fmla="val 8594"/>
            </a:avLst>
          </a:prstGeom>
          <a:solidFill>
            <a:srgbClr val="FFFFFF">
              <a:shade val="85000"/>
            </a:srgbClr>
          </a:solidFill>
          <a:ln>
            <a:solidFill>
              <a:schemeClr val="bg1">
                <a:lumMod val="75000"/>
              </a:schemeClr>
            </a:solidFill>
          </a:ln>
          <a:effectLst/>
        </p:spPr>
      </p:pic>
      <p:pic>
        <p:nvPicPr>
          <p:cNvPr id="8" name="Picture 7" descr="A picture containing text, font, screenshot, logo&#10;&#10;Description automatically generated">
            <a:extLst>
              <a:ext uri="{FF2B5EF4-FFF2-40B4-BE49-F238E27FC236}">
                <a16:creationId xmlns:a16="http://schemas.microsoft.com/office/drawing/2014/main" id="{E8AFB128-218B-FC1C-A000-018192E30284}"/>
              </a:ext>
            </a:extLst>
          </p:cNvPr>
          <p:cNvPicPr>
            <a:picLocks noChangeAspect="1"/>
          </p:cNvPicPr>
          <p:nvPr/>
        </p:nvPicPr>
        <p:blipFill rotWithShape="1">
          <a:blip r:embed="rId6"/>
          <a:srcRect l="1235" t="4582" r="2319" b="4958"/>
          <a:stretch/>
        </p:blipFill>
        <p:spPr bwMode="auto">
          <a:xfrm>
            <a:off x="7011313" y="2252883"/>
            <a:ext cx="3825453" cy="847842"/>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5103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xit" presetSubtype="0" fill="hold" nodeType="afterEffect">
                                  <p:stCondLst>
                                    <p:cond delay="0"/>
                                  </p:stCondLst>
                                  <p:childTnLst>
                                    <p:animEffect transition="out" filter="fade">
                                      <p:cBhvr>
                                        <p:cTn id="18" dur="1000"/>
                                        <p:tgtEl>
                                          <p:spTgt spid="5"/>
                                        </p:tgtEl>
                                      </p:cBhvr>
                                    </p:animEffect>
                                    <p:anim calcmode="lin" valueType="num">
                                      <p:cBhvr>
                                        <p:cTn id="19" dur="1000"/>
                                        <p:tgtEl>
                                          <p:spTgt spid="5"/>
                                        </p:tgtEl>
                                        <p:attrNameLst>
                                          <p:attrName>ppt_x</p:attrName>
                                        </p:attrNameLst>
                                      </p:cBhvr>
                                      <p:tavLst>
                                        <p:tav tm="0">
                                          <p:val>
                                            <p:strVal val="ppt_x"/>
                                          </p:val>
                                        </p:tav>
                                        <p:tav tm="100000">
                                          <p:val>
                                            <p:strVal val="ppt_x"/>
                                          </p:val>
                                        </p:tav>
                                      </p:tavLst>
                                    </p:anim>
                                    <p:anim calcmode="lin" valueType="num">
                                      <p:cBhvr>
                                        <p:cTn id="20" dur="1000"/>
                                        <p:tgtEl>
                                          <p:spTgt spid="5"/>
                                        </p:tgtEl>
                                        <p:attrNameLst>
                                          <p:attrName>ppt_y</p:attrName>
                                        </p:attrNameLst>
                                      </p:cBhvr>
                                      <p:tavLst>
                                        <p:tav tm="0">
                                          <p:val>
                                            <p:strVal val="ppt_y"/>
                                          </p:val>
                                        </p:tav>
                                        <p:tav tm="100000">
                                          <p:val>
                                            <p:strVal val="ppt_y+.1"/>
                                          </p:val>
                                        </p:tav>
                                      </p:tavLst>
                                    </p:anim>
                                    <p:set>
                                      <p:cBhvr>
                                        <p:cTn id="21" dur="1" fill="hold">
                                          <p:stCondLst>
                                            <p:cond delay="999"/>
                                          </p:stCondLst>
                                        </p:cTn>
                                        <p:tgtEl>
                                          <p:spTgt spid="5"/>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xit" presetSubtype="0" fill="hold" nodeType="afterEffect">
                                  <p:stCondLst>
                                    <p:cond delay="0"/>
                                  </p:stCondLst>
                                  <p:childTnLst>
                                    <p:animEffect transition="out" filter="fade">
                                      <p:cBhvr>
                                        <p:cTn id="29" dur="1000"/>
                                        <p:tgtEl>
                                          <p:spTgt spid="6"/>
                                        </p:tgtEl>
                                      </p:cBhvr>
                                    </p:animEffect>
                                    <p:anim calcmode="lin" valueType="num">
                                      <p:cBhvr>
                                        <p:cTn id="30" dur="1000"/>
                                        <p:tgtEl>
                                          <p:spTgt spid="6"/>
                                        </p:tgtEl>
                                        <p:attrNameLst>
                                          <p:attrName>ppt_x</p:attrName>
                                        </p:attrNameLst>
                                      </p:cBhvr>
                                      <p:tavLst>
                                        <p:tav tm="0">
                                          <p:val>
                                            <p:strVal val="ppt_x"/>
                                          </p:val>
                                        </p:tav>
                                        <p:tav tm="100000">
                                          <p:val>
                                            <p:strVal val="ppt_x"/>
                                          </p:val>
                                        </p:tav>
                                      </p:tavLst>
                                    </p:anim>
                                    <p:anim calcmode="lin" valueType="num">
                                      <p:cBhvr>
                                        <p:cTn id="31" dur="1000"/>
                                        <p:tgtEl>
                                          <p:spTgt spid="6"/>
                                        </p:tgtEl>
                                        <p:attrNameLst>
                                          <p:attrName>ppt_y</p:attrName>
                                        </p:attrNameLst>
                                      </p:cBhvr>
                                      <p:tavLst>
                                        <p:tav tm="0">
                                          <p:val>
                                            <p:strVal val="ppt_y"/>
                                          </p:val>
                                        </p:tav>
                                        <p:tav tm="100000">
                                          <p:val>
                                            <p:strVal val="ppt_y+.1"/>
                                          </p:val>
                                        </p:tav>
                                      </p:tavLst>
                                    </p:anim>
                                    <p:set>
                                      <p:cBhvr>
                                        <p:cTn id="32" dur="1" fill="hold">
                                          <p:stCondLst>
                                            <p:cond delay="999"/>
                                          </p:stCondLst>
                                        </p:cTn>
                                        <p:tgtEl>
                                          <p:spTgt spid="6"/>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9497569" cy="688162"/>
          </a:xfrm>
        </p:spPr>
        <p:txBody>
          <a:bodyPr/>
          <a:lstStyle/>
          <a:p>
            <a:r>
              <a:rPr lang="en-US" dirty="0">
                <a:ea typeface="Times New Roman" panose="02020603050405020304" pitchFamily="18" charset="0"/>
                <a:cs typeface="Times New Roman" panose="02020603050405020304" pitchFamily="18" charset="0"/>
              </a:rPr>
              <a:t>System sequence 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47</a:t>
            </a:fld>
            <a:endParaRPr lang="en-US" altLang="zh-CN" dirty="0"/>
          </a:p>
        </p:txBody>
      </p:sp>
      <p:pic>
        <p:nvPicPr>
          <p:cNvPr id="2" name="Picture 1" descr="A diagram of a system&#10;&#10;Description automatically generated with low confidence">
            <a:extLst>
              <a:ext uri="{FF2B5EF4-FFF2-40B4-BE49-F238E27FC236}">
                <a16:creationId xmlns:a16="http://schemas.microsoft.com/office/drawing/2014/main" id="{EE4CC4AA-2E0C-CDAF-8451-7B85F5D2F245}"/>
              </a:ext>
            </a:extLst>
          </p:cNvPr>
          <p:cNvPicPr>
            <a:picLocks noChangeAspect="1"/>
          </p:cNvPicPr>
          <p:nvPr/>
        </p:nvPicPr>
        <p:blipFill>
          <a:blip r:embed="rId3"/>
          <a:stretch>
            <a:fillRect/>
          </a:stretch>
        </p:blipFill>
        <p:spPr>
          <a:xfrm>
            <a:off x="1956632" y="1857464"/>
            <a:ext cx="8025568" cy="3877946"/>
          </a:xfrm>
          <a:prstGeom prst="roundRect">
            <a:avLst>
              <a:gd name="adj" fmla="val 8594"/>
            </a:avLst>
          </a:prstGeom>
          <a:solidFill>
            <a:srgbClr val="FFFFFF">
              <a:shade val="85000"/>
            </a:srgbClr>
          </a:solidFill>
          <a:ln>
            <a:solidFill>
              <a:schemeClr val="bg1">
                <a:lumMod val="75000"/>
              </a:schemeClr>
            </a:solidFill>
          </a:ln>
          <a:effectLst/>
        </p:spPr>
      </p:pic>
      <p:pic>
        <p:nvPicPr>
          <p:cNvPr id="4" name="Picture 3" descr="A picture containing text, screenshot, diagram, font&#10;&#10;Description automatically generated">
            <a:extLst>
              <a:ext uri="{FF2B5EF4-FFF2-40B4-BE49-F238E27FC236}">
                <a16:creationId xmlns:a16="http://schemas.microsoft.com/office/drawing/2014/main" id="{7767F5A8-AAF1-D218-47BC-8276349B7D3D}"/>
              </a:ext>
            </a:extLst>
          </p:cNvPr>
          <p:cNvPicPr>
            <a:picLocks noChangeAspect="1"/>
          </p:cNvPicPr>
          <p:nvPr/>
        </p:nvPicPr>
        <p:blipFill>
          <a:blip r:embed="rId4"/>
          <a:stretch>
            <a:fillRect/>
          </a:stretch>
        </p:blipFill>
        <p:spPr>
          <a:xfrm>
            <a:off x="1956632" y="1857464"/>
            <a:ext cx="8025568" cy="3877946"/>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95546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xit" presetSubtype="0" fill="hold" nodeType="afterEffect">
                                  <p:stCondLst>
                                    <p:cond delay="0"/>
                                  </p:stCondLst>
                                  <p:childTnLst>
                                    <p:animEffect transition="out" filter="fade">
                                      <p:cBhvr>
                                        <p:cTn id="12" dur="1000"/>
                                        <p:tgtEl>
                                          <p:spTgt spid="2"/>
                                        </p:tgtEl>
                                      </p:cBhvr>
                                    </p:animEffect>
                                    <p:anim calcmode="lin" valueType="num">
                                      <p:cBhvr>
                                        <p:cTn id="13" dur="1000"/>
                                        <p:tgtEl>
                                          <p:spTgt spid="2"/>
                                        </p:tgtEl>
                                        <p:attrNameLst>
                                          <p:attrName>ppt_x</p:attrName>
                                        </p:attrNameLst>
                                      </p:cBhvr>
                                      <p:tavLst>
                                        <p:tav tm="0">
                                          <p:val>
                                            <p:strVal val="ppt_x"/>
                                          </p:val>
                                        </p:tav>
                                        <p:tav tm="100000">
                                          <p:val>
                                            <p:strVal val="ppt_x"/>
                                          </p:val>
                                        </p:tav>
                                      </p:tavLst>
                                    </p:anim>
                                    <p:anim calcmode="lin" valueType="num">
                                      <p:cBhvr>
                                        <p:cTn id="14" dur="1000"/>
                                        <p:tgtEl>
                                          <p:spTgt spid="2"/>
                                        </p:tgtEl>
                                        <p:attrNameLst>
                                          <p:attrName>ppt_y</p:attrName>
                                        </p:attrNameLst>
                                      </p:cBhvr>
                                      <p:tavLst>
                                        <p:tav tm="0">
                                          <p:val>
                                            <p:strVal val="ppt_y"/>
                                          </p:val>
                                        </p:tav>
                                        <p:tav tm="100000">
                                          <p:val>
                                            <p:strVal val="ppt_y+.1"/>
                                          </p:val>
                                        </p:tav>
                                      </p:tavLst>
                                    </p:anim>
                                    <p:set>
                                      <p:cBhvr>
                                        <p:cTn id="15" dur="1" fill="hold">
                                          <p:stCondLst>
                                            <p:cond delay="999"/>
                                          </p:stCondLst>
                                        </p:cTn>
                                        <p:tgtEl>
                                          <p:spTgt spid="2"/>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9497569" cy="688162"/>
          </a:xfrm>
        </p:spPr>
        <p:txBody>
          <a:bodyPr/>
          <a:lstStyle/>
          <a:p>
            <a:r>
              <a:rPr lang="en-US" dirty="0">
                <a:ea typeface="Times New Roman" panose="02020603050405020304" pitchFamily="18" charset="0"/>
                <a:cs typeface="Times New Roman" panose="02020603050405020304" pitchFamily="18" charset="0"/>
              </a:rPr>
              <a:t>State machine 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48</a:t>
            </a:fld>
            <a:endParaRPr lang="en-US" altLang="zh-CN" dirty="0"/>
          </a:p>
        </p:txBody>
      </p:sp>
      <p:sp>
        <p:nvSpPr>
          <p:cNvPr id="2" name="Rectangle 2">
            <a:extLst>
              <a:ext uri="{FF2B5EF4-FFF2-40B4-BE49-F238E27FC236}">
                <a16:creationId xmlns:a16="http://schemas.microsoft.com/office/drawing/2014/main" id="{35172CC0-8B11-D879-3F44-68D5F0AB5C82}"/>
              </a:ext>
            </a:extLst>
          </p:cNvPr>
          <p:cNvSpPr>
            <a:spLocks noChangeArrowheads="1"/>
          </p:cNvSpPr>
          <p:nvPr/>
        </p:nvSpPr>
        <p:spPr bwMode="auto">
          <a:xfrm>
            <a:off x="1509486" y="1748063"/>
            <a:ext cx="208960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C9F88CF-D6DE-0585-4381-9E3338B5C2B2}"/>
              </a:ext>
            </a:extLst>
          </p:cNvPr>
          <p:cNvPicPr>
            <a:picLocks noChangeAspect="1"/>
          </p:cNvPicPr>
          <p:nvPr/>
        </p:nvPicPr>
        <p:blipFill>
          <a:blip r:embed="rId3"/>
          <a:stretch>
            <a:fillRect/>
          </a:stretch>
        </p:blipFill>
        <p:spPr>
          <a:xfrm>
            <a:off x="1055369" y="1325002"/>
            <a:ext cx="8545831" cy="5106656"/>
          </a:xfrm>
          <a:prstGeom prst="rect">
            <a:avLst/>
          </a:prstGeom>
        </p:spPr>
      </p:pic>
    </p:spTree>
    <p:extLst>
      <p:ext uri="{BB962C8B-B14F-4D97-AF65-F5344CB8AC3E}">
        <p14:creationId xmlns:p14="http://schemas.microsoft.com/office/powerpoint/2010/main" val="7244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4631" y="426342"/>
            <a:ext cx="9497569" cy="688162"/>
          </a:xfrm>
        </p:spPr>
        <p:txBody>
          <a:bodyPr/>
          <a:lstStyle/>
          <a:p>
            <a:r>
              <a:rPr lang="en-US" dirty="0">
                <a:ea typeface="Times New Roman" panose="02020603050405020304" pitchFamily="18" charset="0"/>
                <a:cs typeface="Times New Roman" panose="02020603050405020304" pitchFamily="18" charset="0"/>
              </a:rPr>
              <a:t>Network 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49</a:t>
            </a:fld>
            <a:endParaRPr lang="en-US" altLang="zh-CN" dirty="0"/>
          </a:p>
        </p:txBody>
      </p:sp>
      <p:pic>
        <p:nvPicPr>
          <p:cNvPr id="2" name="Picture 1" descr="A diagram of a computer network&#10;&#10;Description automatically generated with low confidence">
            <a:extLst>
              <a:ext uri="{FF2B5EF4-FFF2-40B4-BE49-F238E27FC236}">
                <a16:creationId xmlns:a16="http://schemas.microsoft.com/office/drawing/2014/main" id="{4B992AFF-DBE1-80E4-C359-824A4B27843C}"/>
              </a:ext>
            </a:extLst>
          </p:cNvPr>
          <p:cNvPicPr>
            <a:picLocks noChangeAspect="1"/>
          </p:cNvPicPr>
          <p:nvPr/>
        </p:nvPicPr>
        <p:blipFill>
          <a:blip r:embed="rId3"/>
          <a:stretch>
            <a:fillRect/>
          </a:stretch>
        </p:blipFill>
        <p:spPr>
          <a:xfrm>
            <a:off x="1642110" y="1464603"/>
            <a:ext cx="8130540" cy="4935879"/>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90890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65156" y="2926182"/>
            <a:ext cx="6599429" cy="884554"/>
          </a:xfrm>
        </p:spPr>
        <p:txBody>
          <a:bodyPr/>
          <a:lstStyle/>
          <a:p>
            <a:r>
              <a:rPr lang="en-US" sz="6000" dirty="0"/>
              <a:t>Problem Statement</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43504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399031" y="2456530"/>
            <a:ext cx="2476283" cy="2108943"/>
          </a:xfrm>
        </p:spPr>
        <p:txBody>
          <a:bodyPr/>
          <a:lstStyle/>
          <a:p>
            <a:pPr>
              <a:lnSpc>
                <a:spcPct val="150000"/>
              </a:lnSpc>
            </a:pPr>
            <a:r>
              <a:rPr lang="en-US" dirty="0">
                <a:ea typeface="Times New Roman" panose="02020603050405020304" pitchFamily="18" charset="0"/>
                <a:cs typeface="Times New Roman" panose="02020603050405020304" pitchFamily="18" charset="0"/>
              </a:rPr>
              <a:t>Activity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50</a:t>
            </a:fld>
            <a:endParaRPr lang="en-US" altLang="zh-CN" dirty="0"/>
          </a:p>
        </p:txBody>
      </p:sp>
      <p:sp>
        <p:nvSpPr>
          <p:cNvPr id="5" name="Rectangle 2">
            <a:extLst>
              <a:ext uri="{FF2B5EF4-FFF2-40B4-BE49-F238E27FC236}">
                <a16:creationId xmlns:a16="http://schemas.microsoft.com/office/drawing/2014/main" id="{7F5A6362-246D-DE18-10F9-E4DB893A3973}"/>
              </a:ext>
            </a:extLst>
          </p:cNvPr>
          <p:cNvSpPr>
            <a:spLocks noChangeArrowheads="1"/>
          </p:cNvSpPr>
          <p:nvPr/>
        </p:nvSpPr>
        <p:spPr bwMode="auto">
          <a:xfrm>
            <a:off x="6934199" y="55853"/>
            <a:ext cx="12194711" cy="5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1A586D74-BBBD-86B0-3653-D8E3554C7224}"/>
              </a:ext>
            </a:extLst>
          </p:cNvPr>
          <p:cNvSpPr>
            <a:spLocks noChangeArrowheads="1"/>
          </p:cNvSpPr>
          <p:nvPr/>
        </p:nvSpPr>
        <p:spPr bwMode="auto">
          <a:xfrm>
            <a:off x="5219702" y="161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BF7B1B96-F449-CB60-BE71-9FC5E975FDC9}"/>
              </a:ext>
            </a:extLst>
          </p:cNvPr>
          <p:cNvSpPr>
            <a:spLocks noChangeArrowheads="1"/>
          </p:cNvSpPr>
          <p:nvPr/>
        </p:nvSpPr>
        <p:spPr bwMode="auto">
          <a:xfrm flipV="1">
            <a:off x="4389137" y="548485"/>
            <a:ext cx="129082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2">
            <a:extLst>
              <a:ext uri="{FF2B5EF4-FFF2-40B4-BE49-F238E27FC236}">
                <a16:creationId xmlns:a16="http://schemas.microsoft.com/office/drawing/2014/main" id="{CA010CB8-F553-01E5-4A9C-1DEED859076E}"/>
              </a:ext>
            </a:extLst>
          </p:cNvPr>
          <p:cNvSpPr>
            <a:spLocks noChangeArrowheads="1"/>
          </p:cNvSpPr>
          <p:nvPr/>
        </p:nvSpPr>
        <p:spPr bwMode="auto">
          <a:xfrm>
            <a:off x="4389137" y="154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35B88DDB-95DA-9858-BEAC-8A944E144671}"/>
              </a:ext>
            </a:extLst>
          </p:cNvPr>
          <p:cNvGraphicFramePr>
            <a:graphicFrameLocks noChangeAspect="1"/>
          </p:cNvGraphicFramePr>
          <p:nvPr>
            <p:extLst>
              <p:ext uri="{D42A27DB-BD31-4B8C-83A1-F6EECF244321}">
                <p14:modId xmlns:p14="http://schemas.microsoft.com/office/powerpoint/2010/main" val="69014000"/>
              </p:ext>
            </p:extLst>
          </p:nvPr>
        </p:nvGraphicFramePr>
        <p:xfrm>
          <a:off x="4389137" y="154594"/>
          <a:ext cx="5715000" cy="6553200"/>
        </p:xfrm>
        <a:graphic>
          <a:graphicData uri="http://schemas.openxmlformats.org/presentationml/2006/ole">
            <mc:AlternateContent xmlns:mc="http://schemas.openxmlformats.org/markup-compatibility/2006">
              <mc:Choice xmlns:v="urn:schemas-microsoft-com:vml" Requires="v">
                <p:oleObj name="Visio" r:id="rId3" imgW="6324353" imgH="7229475" progId="Visio.Drawing.15">
                  <p:embed/>
                </p:oleObj>
              </mc:Choice>
              <mc:Fallback>
                <p:oleObj name="Visio" r:id="rId3" imgW="6324353" imgH="7229475" progId="Visio.Drawing.15">
                  <p:embed/>
                  <p:pic>
                    <p:nvPicPr>
                      <p:cNvPr id="0" name="Object 1"/>
                      <p:cNvPicPr>
                        <a:picLocks noChangeAspect="1" noChangeArrowheads="1"/>
                      </p:cNvPicPr>
                      <p:nvPr/>
                    </p:nvPicPr>
                    <p:blipFill>
                      <a:blip r:embed="rId4"/>
                      <a:srcRect/>
                      <a:stretch>
                        <a:fillRect/>
                      </a:stretch>
                    </p:blipFill>
                    <p:spPr bwMode="auto">
                      <a:xfrm>
                        <a:off x="4389137" y="154594"/>
                        <a:ext cx="5715000" cy="655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8400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399031" y="1658242"/>
            <a:ext cx="3084069" cy="3294758"/>
          </a:xfrm>
        </p:spPr>
        <p:txBody>
          <a:bodyPr/>
          <a:lstStyle/>
          <a:p>
            <a:pPr>
              <a:lnSpc>
                <a:spcPct val="150000"/>
              </a:lnSpc>
            </a:pPr>
            <a:r>
              <a:rPr lang="en-US" dirty="0">
                <a:ea typeface="Times New Roman" panose="02020603050405020304" pitchFamily="18" charset="0"/>
                <a:cs typeface="Times New Roman" panose="02020603050405020304" pitchFamily="18" charset="0"/>
              </a:rPr>
              <a:t>Design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class </a:t>
            </a:r>
            <a:br>
              <a:rPr lang="en-US" dirty="0">
                <a:ea typeface="Times New Roman" panose="02020603050405020304" pitchFamily="18" charset="0"/>
                <a:cs typeface="Times New Roman" panose="02020603050405020304" pitchFamily="18" charset="0"/>
              </a:rPr>
            </a:br>
            <a:r>
              <a:rPr lang="en-US" dirty="0">
                <a:ea typeface="Times New Roman" panose="02020603050405020304" pitchFamily="18" charset="0"/>
                <a:cs typeface="Times New Roman" panose="02020603050405020304" pitchFamily="18" charset="0"/>
              </a:rPr>
              <a:t>diagram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51</a:t>
            </a:fld>
            <a:endParaRPr lang="en-US" altLang="zh-CN" dirty="0"/>
          </a:p>
        </p:txBody>
      </p:sp>
      <p:sp>
        <p:nvSpPr>
          <p:cNvPr id="5" name="Rectangle 2">
            <a:extLst>
              <a:ext uri="{FF2B5EF4-FFF2-40B4-BE49-F238E27FC236}">
                <a16:creationId xmlns:a16="http://schemas.microsoft.com/office/drawing/2014/main" id="{7F5A6362-246D-DE18-10F9-E4DB893A3973}"/>
              </a:ext>
            </a:extLst>
          </p:cNvPr>
          <p:cNvSpPr>
            <a:spLocks noChangeArrowheads="1"/>
          </p:cNvSpPr>
          <p:nvPr/>
        </p:nvSpPr>
        <p:spPr bwMode="auto">
          <a:xfrm>
            <a:off x="6934199" y="55853"/>
            <a:ext cx="12194711" cy="5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4">
            <a:extLst>
              <a:ext uri="{FF2B5EF4-FFF2-40B4-BE49-F238E27FC236}">
                <a16:creationId xmlns:a16="http://schemas.microsoft.com/office/drawing/2014/main" id="{1A586D74-BBBD-86B0-3653-D8E3554C7224}"/>
              </a:ext>
            </a:extLst>
          </p:cNvPr>
          <p:cNvSpPr>
            <a:spLocks noChangeArrowheads="1"/>
          </p:cNvSpPr>
          <p:nvPr/>
        </p:nvSpPr>
        <p:spPr bwMode="auto">
          <a:xfrm>
            <a:off x="5219702" y="161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55CCE245-C384-E9F7-79D2-A3EFC9F2B234}"/>
              </a:ext>
            </a:extLst>
          </p:cNvPr>
          <p:cNvSpPr>
            <a:spLocks noChangeArrowheads="1"/>
          </p:cNvSpPr>
          <p:nvPr/>
        </p:nvSpPr>
        <p:spPr bwMode="auto">
          <a:xfrm>
            <a:off x="4100285" y="274955"/>
            <a:ext cx="131020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CABC9D8D-FEAB-EB9B-5FF9-8E58A31369CC}"/>
              </a:ext>
            </a:extLst>
          </p:cNvPr>
          <p:cNvGraphicFramePr>
            <a:graphicFrameLocks noChangeAspect="1"/>
          </p:cNvGraphicFramePr>
          <p:nvPr>
            <p:extLst>
              <p:ext uri="{D42A27DB-BD31-4B8C-83A1-F6EECF244321}">
                <p14:modId xmlns:p14="http://schemas.microsoft.com/office/powerpoint/2010/main" val="1984049510"/>
              </p:ext>
            </p:extLst>
          </p:nvPr>
        </p:nvGraphicFramePr>
        <p:xfrm>
          <a:off x="4100284" y="274955"/>
          <a:ext cx="6092673" cy="6422007"/>
        </p:xfrm>
        <a:graphic>
          <a:graphicData uri="http://schemas.openxmlformats.org/presentationml/2006/ole">
            <mc:AlternateContent xmlns:mc="http://schemas.openxmlformats.org/markup-compatibility/2006">
              <mc:Choice xmlns:v="urn:schemas-microsoft-com:vml" Requires="v">
                <p:oleObj name="Visio" r:id="rId3" imgW="16163771" imgH="17030700" progId="Visio.Drawing.15">
                  <p:embed/>
                </p:oleObj>
              </mc:Choice>
              <mc:Fallback>
                <p:oleObj name="Visio" r:id="rId3" imgW="16163771" imgH="1703070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284" y="274955"/>
                        <a:ext cx="6092673" cy="6422007"/>
                      </a:xfrm>
                      <a:prstGeom prst="rect">
                        <a:avLst/>
                      </a:prstGeom>
                      <a:noFill/>
                    </p:spPr>
                  </p:pic>
                </p:oleObj>
              </mc:Fallback>
            </mc:AlternateContent>
          </a:graphicData>
        </a:graphic>
      </p:graphicFrame>
    </p:spTree>
    <p:extLst>
      <p:ext uri="{BB962C8B-B14F-4D97-AF65-F5344CB8AC3E}">
        <p14:creationId xmlns:p14="http://schemas.microsoft.com/office/powerpoint/2010/main" val="204493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0002" y="2483193"/>
            <a:ext cx="4631140" cy="1325563"/>
          </a:xfrm>
        </p:spPr>
        <p:txBody>
          <a:bodyPr/>
          <a:lstStyle/>
          <a:p>
            <a:r>
              <a:rPr lang="en-US" dirty="0"/>
              <a:t>Methodology and Technologies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52</a:t>
            </a:fld>
            <a:endParaRPr lang="en-US" altLang="zh-CN" dirty="0"/>
          </a:p>
        </p:txBody>
      </p:sp>
    </p:spTree>
    <p:extLst>
      <p:ext uri="{BB962C8B-B14F-4D97-AF65-F5344CB8AC3E}">
        <p14:creationId xmlns:p14="http://schemas.microsoft.com/office/powerpoint/2010/main" val="16400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4">
            <a:extLst>
              <a:ext uri="{FF2B5EF4-FFF2-40B4-BE49-F238E27FC236}">
                <a16:creationId xmlns:a16="http://schemas.microsoft.com/office/drawing/2014/main" id="{77F60B50-B41C-0DB1-D81E-BD497CAF3E8B}"/>
              </a:ext>
            </a:extLst>
          </p:cNvPr>
          <p:cNvSpPr txBox="1">
            <a:spLocks/>
          </p:cNvSpPr>
          <p:nvPr/>
        </p:nvSpPr>
        <p:spPr>
          <a:xfrm>
            <a:off x="5603886" y="3523351"/>
            <a:ext cx="396676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Visual Studio Code</a:t>
            </a:r>
            <a:endParaRPr lang="en-US" altLang="zh-CN" sz="2800" b="0" kern="1200" dirty="0"/>
          </a:p>
        </p:txBody>
      </p:sp>
      <p:pic>
        <p:nvPicPr>
          <p:cNvPr id="3" name="Picture 2" descr="A cartoon character sitting in a chair&#10;&#10;Description automatically generated with medium confidence">
            <a:extLst>
              <a:ext uri="{FF2B5EF4-FFF2-40B4-BE49-F238E27FC236}">
                <a16:creationId xmlns:a16="http://schemas.microsoft.com/office/drawing/2014/main" id="{401AB87B-6BC7-E6CD-9455-7DA60AD654CC}"/>
              </a:ext>
            </a:extLst>
          </p:cNvPr>
          <p:cNvPicPr>
            <a:picLocks noChangeAspect="1"/>
          </p:cNvPicPr>
          <p:nvPr/>
        </p:nvPicPr>
        <p:blipFill rotWithShape="1">
          <a:blip r:embed="rId3"/>
          <a:srcRect l="13634" r="36892" b="1"/>
          <a:stretch/>
        </p:blipFill>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solidFill>
              <a:schemeClr val="bg1">
                <a:lumMod val="75000"/>
              </a:schemeClr>
            </a:solidFill>
          </a:ln>
        </p:spPr>
      </p:pic>
      <p:sp>
        <p:nvSpPr>
          <p:cNvPr id="14" name="Title 4">
            <a:extLst>
              <a:ext uri="{FF2B5EF4-FFF2-40B4-BE49-F238E27FC236}">
                <a16:creationId xmlns:a16="http://schemas.microsoft.com/office/drawing/2014/main" id="{83B07E42-4619-B8C4-D24E-BFE0916FEA6F}"/>
              </a:ext>
            </a:extLst>
          </p:cNvPr>
          <p:cNvSpPr>
            <a:spLocks noGrp="1"/>
          </p:cNvSpPr>
          <p:nvPr>
            <p:ph type="title"/>
          </p:nvPr>
        </p:nvSpPr>
        <p:spPr>
          <a:xfrm>
            <a:off x="4550704" y="1690878"/>
            <a:ext cx="6599429" cy="1325563"/>
          </a:xfrm>
        </p:spPr>
        <p:txBody>
          <a:bodyPr/>
          <a:lstStyle/>
          <a:p>
            <a:r>
              <a:rPr lang="en-US" dirty="0"/>
              <a:t>Integrated Development Environment</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5"/>
          </p:nvPr>
        </p:nvSpPr>
        <p:spPr>
          <a:xfrm>
            <a:off x="11194169" y="6217920"/>
            <a:ext cx="458592" cy="365125"/>
          </a:xfrm>
        </p:spPr>
        <p:txBody>
          <a:bodyPr vert="horz" lIns="91440" tIns="45720" rIns="91440" bIns="45720" rtlCol="0" anchor="ctr">
            <a:normAutofit/>
          </a:bodyPr>
          <a:lstStyle/>
          <a:p>
            <a:pPr>
              <a:spcAft>
                <a:spcPts val="600"/>
              </a:spcAft>
            </a:pPr>
            <a:fld id="{47FEACEE-25B4-4A2D-B147-27296E36371D}" type="slidenum">
              <a:rPr lang="en-US" altLang="zh-CN" noProof="0" smtClean="0"/>
              <a:pPr>
                <a:spcAft>
                  <a:spcPts val="600"/>
                </a:spcAft>
              </a:pPr>
              <a:t>53</a:t>
            </a:fld>
            <a:endParaRPr lang="en-US" altLang="zh-CN" noProof="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294967295"/>
          </p:nvPr>
        </p:nvSpPr>
        <p:spPr>
          <a:xfrm>
            <a:off x="484632" y="6217920"/>
            <a:ext cx="4114800" cy="365125"/>
          </a:xfrm>
        </p:spPr>
        <p:txBody>
          <a:bodyPr/>
          <a:lstStyle/>
          <a:p>
            <a:pPr>
              <a:spcAft>
                <a:spcPts val="600"/>
              </a:spcAft>
            </a:pPr>
            <a:r>
              <a:rPr lang="en-US"/>
              <a:t>Developing A Student Exchange Management System</a:t>
            </a:r>
          </a:p>
        </p:txBody>
      </p:sp>
      <p:pic>
        <p:nvPicPr>
          <p:cNvPr id="7" name="Picture 6" descr="A picture containing screenshot, graphics, symbol, line&#10;&#10;Description automatically generated">
            <a:extLst>
              <a:ext uri="{FF2B5EF4-FFF2-40B4-BE49-F238E27FC236}">
                <a16:creationId xmlns:a16="http://schemas.microsoft.com/office/drawing/2014/main" id="{84EF0739-35E5-0D2C-AC1A-B7BE8B9FA2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897" y="3435212"/>
            <a:ext cx="835234" cy="835234"/>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3700931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AB87B-6BC7-E6CD-9455-7DA60AD654CC}"/>
              </a:ext>
            </a:extLst>
          </p:cNvPr>
          <p:cNvPicPr>
            <a:picLocks noChangeAspect="1"/>
          </p:cNvPicPr>
          <p:nvPr/>
        </p:nvPicPr>
        <p:blipFill>
          <a:blip r:embed="rId3"/>
          <a:srcRect l="6022" r="6022"/>
          <a:stretch/>
        </p:blipFill>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solidFill>
              <a:schemeClr val="bg1">
                <a:lumMod val="75000"/>
              </a:schemeClr>
            </a:solidFill>
          </a:ln>
        </p:spPr>
      </p:pic>
      <p:sp>
        <p:nvSpPr>
          <p:cNvPr id="14" name="Title 4">
            <a:extLst>
              <a:ext uri="{FF2B5EF4-FFF2-40B4-BE49-F238E27FC236}">
                <a16:creationId xmlns:a16="http://schemas.microsoft.com/office/drawing/2014/main" id="{83B07E42-4619-B8C4-D24E-BFE0916FEA6F}"/>
              </a:ext>
            </a:extLst>
          </p:cNvPr>
          <p:cNvSpPr>
            <a:spLocks noGrp="1"/>
          </p:cNvSpPr>
          <p:nvPr>
            <p:ph type="title"/>
          </p:nvPr>
        </p:nvSpPr>
        <p:spPr>
          <a:xfrm>
            <a:off x="4550704" y="1690878"/>
            <a:ext cx="6599429" cy="1325563"/>
          </a:xfrm>
        </p:spPr>
        <p:txBody>
          <a:bodyPr/>
          <a:lstStyle/>
          <a:p>
            <a:r>
              <a:rPr lang="en-US" dirty="0"/>
              <a:t>Frontend Technologies</a:t>
            </a:r>
            <a:br>
              <a:rPr lang="en-US" dirty="0"/>
            </a:b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5"/>
          </p:nvPr>
        </p:nvSpPr>
        <p:spPr>
          <a:xfrm>
            <a:off x="11194169" y="6217920"/>
            <a:ext cx="458592" cy="365125"/>
          </a:xfrm>
        </p:spPr>
        <p:txBody>
          <a:bodyPr vert="horz" lIns="91440" tIns="45720" rIns="91440" bIns="45720" rtlCol="0" anchor="ctr">
            <a:normAutofit/>
          </a:bodyPr>
          <a:lstStyle/>
          <a:p>
            <a:pPr>
              <a:spcAft>
                <a:spcPts val="600"/>
              </a:spcAft>
            </a:pPr>
            <a:fld id="{47FEACEE-25B4-4A2D-B147-27296E36371D}" type="slidenum">
              <a:rPr lang="en-US" altLang="zh-CN" noProof="0" smtClean="0"/>
              <a:pPr>
                <a:spcAft>
                  <a:spcPts val="600"/>
                </a:spcAft>
              </a:pPr>
              <a:t>54</a:t>
            </a:fld>
            <a:endParaRPr lang="en-US" altLang="zh-CN" noProof="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294967295"/>
          </p:nvPr>
        </p:nvSpPr>
        <p:spPr>
          <a:xfrm>
            <a:off x="484632" y="6217920"/>
            <a:ext cx="4114800" cy="365125"/>
          </a:xfrm>
        </p:spPr>
        <p:txBody>
          <a:bodyPr/>
          <a:lstStyle/>
          <a:p>
            <a:pPr>
              <a:spcAft>
                <a:spcPts val="600"/>
              </a:spcAft>
            </a:pPr>
            <a:r>
              <a:rPr lang="en-US"/>
              <a:t>Developing A Student Exchange Management System</a:t>
            </a:r>
          </a:p>
        </p:txBody>
      </p:sp>
      <p:pic>
        <p:nvPicPr>
          <p:cNvPr id="2" name="Picture 1" descr="A picture containing graphics, red, orange, design&#10;&#10;Description automatically generated">
            <a:extLst>
              <a:ext uri="{FF2B5EF4-FFF2-40B4-BE49-F238E27FC236}">
                <a16:creationId xmlns:a16="http://schemas.microsoft.com/office/drawing/2014/main" id="{E7138186-AE34-A5C2-8236-65FE478BE5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897" y="3013750"/>
            <a:ext cx="835234" cy="835234"/>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89E4F402-104C-F4D0-8B22-1F78783C08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9022"/>
          <a:stretch/>
        </p:blipFill>
        <p:spPr bwMode="auto">
          <a:xfrm>
            <a:off x="5877477" y="2996356"/>
            <a:ext cx="836820" cy="835234"/>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sp>
        <p:nvSpPr>
          <p:cNvPr id="13" name="Text Placeholder 34">
            <a:extLst>
              <a:ext uri="{FF2B5EF4-FFF2-40B4-BE49-F238E27FC236}">
                <a16:creationId xmlns:a16="http://schemas.microsoft.com/office/drawing/2014/main" id="{A6B64C19-8EF6-696E-D1D6-7D55324D7182}"/>
              </a:ext>
            </a:extLst>
          </p:cNvPr>
          <p:cNvSpPr txBox="1">
            <a:spLocks/>
          </p:cNvSpPr>
          <p:nvPr/>
        </p:nvSpPr>
        <p:spPr>
          <a:xfrm>
            <a:off x="4655371" y="4440793"/>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kern="1200" dirty="0"/>
              <a:t>HTML 5</a:t>
            </a:r>
          </a:p>
        </p:txBody>
      </p:sp>
      <p:pic>
        <p:nvPicPr>
          <p:cNvPr id="15" name="Picture 14" descr="A picture containing graphics, circle, art, symbol&#10;&#10;Description automatically generated">
            <a:extLst>
              <a:ext uri="{FF2B5EF4-FFF2-40B4-BE49-F238E27FC236}">
                <a16:creationId xmlns:a16="http://schemas.microsoft.com/office/drawing/2014/main" id="{23C72B81-384B-DEAA-4D55-7A8E418D7BC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3643" y="3013750"/>
            <a:ext cx="836820" cy="835234"/>
          </a:xfrm>
          <a:prstGeom prst="roundRect">
            <a:avLst>
              <a:gd name="adj" fmla="val 8594"/>
            </a:avLst>
          </a:prstGeom>
          <a:solidFill>
            <a:srgbClr val="FFFFFF">
              <a:shade val="85000"/>
            </a:srgbClr>
          </a:solidFill>
          <a:ln>
            <a:solidFill>
              <a:schemeClr val="bg1">
                <a:lumMod val="75000"/>
              </a:schemeClr>
            </a:solidFill>
          </a:ln>
          <a:effectLst/>
        </p:spPr>
      </p:pic>
      <p:pic>
        <p:nvPicPr>
          <p:cNvPr id="16" name="Picture 15" descr="Logo-1674520932 | Free SVG">
            <a:extLst>
              <a:ext uri="{FF2B5EF4-FFF2-40B4-BE49-F238E27FC236}">
                <a16:creationId xmlns:a16="http://schemas.microsoft.com/office/drawing/2014/main" id="{9F5EC781-4CB1-B677-A444-D78F305538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9809" y="3013750"/>
            <a:ext cx="836820" cy="835234"/>
          </a:xfrm>
          <a:prstGeom prst="roundRect">
            <a:avLst>
              <a:gd name="adj" fmla="val 8594"/>
            </a:avLst>
          </a:prstGeom>
          <a:solidFill>
            <a:srgbClr val="FFFFFF">
              <a:shade val="85000"/>
            </a:srgbClr>
          </a:solidFill>
          <a:ln>
            <a:solidFill>
              <a:schemeClr val="bg1">
                <a:lumMod val="75000"/>
              </a:schemeClr>
            </a:solidFill>
          </a:ln>
          <a:effectLst/>
        </p:spPr>
      </p:pic>
      <p:pic>
        <p:nvPicPr>
          <p:cNvPr id="17" name="Picture 16" descr="SvgIcon API - Material UI">
            <a:extLst>
              <a:ext uri="{FF2B5EF4-FFF2-40B4-BE49-F238E27FC236}">
                <a16:creationId xmlns:a16="http://schemas.microsoft.com/office/drawing/2014/main" id="{5EA30830-785F-F81F-4F78-4824F9ADA88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696" t="16540" r="10685" b="14731"/>
          <a:stretch/>
        </p:blipFill>
        <p:spPr bwMode="auto">
          <a:xfrm>
            <a:off x="9375975" y="3013750"/>
            <a:ext cx="836820" cy="836291"/>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sp>
        <p:nvSpPr>
          <p:cNvPr id="18" name="Text Placeholder 34">
            <a:extLst>
              <a:ext uri="{FF2B5EF4-FFF2-40B4-BE49-F238E27FC236}">
                <a16:creationId xmlns:a16="http://schemas.microsoft.com/office/drawing/2014/main" id="{10C8EC32-D923-A477-5F24-798A91156000}"/>
              </a:ext>
            </a:extLst>
          </p:cNvPr>
          <p:cNvSpPr txBox="1">
            <a:spLocks/>
          </p:cNvSpPr>
          <p:nvPr/>
        </p:nvSpPr>
        <p:spPr>
          <a:xfrm>
            <a:off x="4655371" y="4458187"/>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CSS 3</a:t>
            </a:r>
            <a:endParaRPr lang="en-US" altLang="zh-CN" sz="2800" b="0" kern="1200" dirty="0"/>
          </a:p>
        </p:txBody>
      </p:sp>
      <p:sp>
        <p:nvSpPr>
          <p:cNvPr id="19" name="Text Placeholder 34">
            <a:extLst>
              <a:ext uri="{FF2B5EF4-FFF2-40B4-BE49-F238E27FC236}">
                <a16:creationId xmlns:a16="http://schemas.microsoft.com/office/drawing/2014/main" id="{B9EB1758-52BD-38D7-3018-613D2835C685}"/>
              </a:ext>
            </a:extLst>
          </p:cNvPr>
          <p:cNvSpPr txBox="1">
            <a:spLocks/>
          </p:cNvSpPr>
          <p:nvPr/>
        </p:nvSpPr>
        <p:spPr>
          <a:xfrm>
            <a:off x="4655370" y="4458187"/>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React JavaScript Library</a:t>
            </a:r>
          </a:p>
        </p:txBody>
      </p:sp>
      <p:sp>
        <p:nvSpPr>
          <p:cNvPr id="20" name="Text Placeholder 34">
            <a:extLst>
              <a:ext uri="{FF2B5EF4-FFF2-40B4-BE49-F238E27FC236}">
                <a16:creationId xmlns:a16="http://schemas.microsoft.com/office/drawing/2014/main" id="{F6DB485E-A766-C052-7BF0-7273CA9241C5}"/>
              </a:ext>
            </a:extLst>
          </p:cNvPr>
          <p:cNvSpPr txBox="1">
            <a:spLocks/>
          </p:cNvSpPr>
          <p:nvPr/>
        </p:nvSpPr>
        <p:spPr>
          <a:xfrm>
            <a:off x="4655370" y="4458187"/>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React Bootstrap </a:t>
            </a:r>
          </a:p>
        </p:txBody>
      </p:sp>
      <p:sp>
        <p:nvSpPr>
          <p:cNvPr id="23" name="Text Placeholder 34">
            <a:extLst>
              <a:ext uri="{FF2B5EF4-FFF2-40B4-BE49-F238E27FC236}">
                <a16:creationId xmlns:a16="http://schemas.microsoft.com/office/drawing/2014/main" id="{2061761A-60B4-5CF3-A312-3A474714C44C}"/>
              </a:ext>
            </a:extLst>
          </p:cNvPr>
          <p:cNvSpPr txBox="1">
            <a:spLocks/>
          </p:cNvSpPr>
          <p:nvPr/>
        </p:nvSpPr>
        <p:spPr>
          <a:xfrm>
            <a:off x="4655369" y="4458187"/>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React Material UI </a:t>
            </a:r>
          </a:p>
        </p:txBody>
      </p:sp>
    </p:spTree>
    <p:extLst>
      <p:ext uri="{BB962C8B-B14F-4D97-AF65-F5344CB8AC3E}">
        <p14:creationId xmlns:p14="http://schemas.microsoft.com/office/powerpoint/2010/main" val="273701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endCondLst>
                                    <p:cond evt="onNext" delay="0">
                                      <p:tgtEl>
                                        <p:sldTgt/>
                                      </p:tgtEl>
                                    </p:cond>
                                  </p:endCondLst>
                                  <p:childTnLst>
                                    <p:set>
                                      <p:cBhvr>
                                        <p:cTn id="33" dur="indefinite"/>
                                        <p:tgtEl>
                                          <p:spTgt spid="6"/>
                                        </p:tgtEl>
                                        <p:attrNameLst>
                                          <p:attrName>style.opacity</p:attrName>
                                        </p:attrNameLst>
                                      </p:cBhvr>
                                      <p:to>
                                        <p:strVal val="0.5"/>
                                      </p:to>
                                    </p:set>
                                    <p:animEffect filter="image" prLst="opacity: 0.5">
                                      <p:cBhvr rctx="IE">
                                        <p:cTn id="34" dur="indefinite"/>
                                        <p:tgtEl>
                                          <p:spTgt spid="6"/>
                                        </p:tgtEl>
                                      </p:cBhvr>
                                    </p:animEffect>
                                  </p:childTnLst>
                                </p:cTn>
                              </p:par>
                              <p:par>
                                <p:cTn id="35" presetID="9" presetClass="emph" presetSubtype="0" nodeType="withEffect">
                                  <p:stCondLst>
                                    <p:cond delay="0"/>
                                  </p:stCondLst>
                                  <p:endCondLst>
                                    <p:cond evt="onNext" delay="0">
                                      <p:tgtEl>
                                        <p:sldTgt/>
                                      </p:tgtEl>
                                    </p:cond>
                                  </p:endCondLst>
                                  <p:childTnLst>
                                    <p:set>
                                      <p:cBhvr>
                                        <p:cTn id="36" dur="indefinite"/>
                                        <p:tgtEl>
                                          <p:spTgt spid="15"/>
                                        </p:tgtEl>
                                        <p:attrNameLst>
                                          <p:attrName>style.opacity</p:attrName>
                                        </p:attrNameLst>
                                      </p:cBhvr>
                                      <p:to>
                                        <p:strVal val="0.5"/>
                                      </p:to>
                                    </p:set>
                                    <p:animEffect filter="image" prLst="opacity: 0.5">
                                      <p:cBhvr rctx="IE">
                                        <p:cTn id="37" dur="indefinite"/>
                                        <p:tgtEl>
                                          <p:spTgt spid="15"/>
                                        </p:tgtEl>
                                      </p:cBhvr>
                                    </p:animEffect>
                                  </p:childTnLst>
                                </p:cTn>
                              </p:par>
                              <p:par>
                                <p:cTn id="38" presetID="9" presetClass="emph" presetSubtype="0" nodeType="withEffect">
                                  <p:stCondLst>
                                    <p:cond delay="0"/>
                                  </p:stCondLst>
                                  <p:endCondLst>
                                    <p:cond evt="onNext" delay="0">
                                      <p:tgtEl>
                                        <p:sldTgt/>
                                      </p:tgtEl>
                                    </p:cond>
                                  </p:endCondLst>
                                  <p:childTnLst>
                                    <p:set>
                                      <p:cBhvr>
                                        <p:cTn id="39" dur="indefinite"/>
                                        <p:tgtEl>
                                          <p:spTgt spid="16"/>
                                        </p:tgtEl>
                                        <p:attrNameLst>
                                          <p:attrName>style.opacity</p:attrName>
                                        </p:attrNameLst>
                                      </p:cBhvr>
                                      <p:to>
                                        <p:strVal val="0.5"/>
                                      </p:to>
                                    </p:set>
                                    <p:animEffect filter="image" prLst="opacity: 0.5">
                                      <p:cBhvr rctx="IE">
                                        <p:cTn id="40" dur="indefinite"/>
                                        <p:tgtEl>
                                          <p:spTgt spid="16"/>
                                        </p:tgtEl>
                                      </p:cBhvr>
                                    </p:animEffect>
                                  </p:childTnLst>
                                </p:cTn>
                              </p:par>
                              <p:par>
                                <p:cTn id="41" presetID="9" presetClass="emph" presetSubtype="0" nodeType="withEffect">
                                  <p:stCondLst>
                                    <p:cond delay="0"/>
                                  </p:stCondLst>
                                  <p:endCondLst>
                                    <p:cond evt="onNext" delay="0">
                                      <p:tgtEl>
                                        <p:sldTgt/>
                                      </p:tgtEl>
                                    </p:cond>
                                  </p:endCondLst>
                                  <p:childTnLst>
                                    <p:set>
                                      <p:cBhvr>
                                        <p:cTn id="42" dur="indefinite"/>
                                        <p:tgtEl>
                                          <p:spTgt spid="17"/>
                                        </p:tgtEl>
                                        <p:attrNameLst>
                                          <p:attrName>style.opacity</p:attrName>
                                        </p:attrNameLst>
                                      </p:cBhvr>
                                      <p:to>
                                        <p:strVal val="0.5"/>
                                      </p:to>
                                    </p:set>
                                    <p:animEffect filter="image" prLst="opacity: 0.5">
                                      <p:cBhvr rctx="IE">
                                        <p:cTn id="43" dur="indefinite"/>
                                        <p:tgtEl>
                                          <p:spTgt spid="17"/>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grpId="1" nodeType="clickEffect">
                                  <p:stCondLst>
                                    <p:cond delay="0"/>
                                  </p:stCondLst>
                                  <p:childTnLst>
                                    <p:animEffect transition="out" filter="fade">
                                      <p:cBhvr>
                                        <p:cTn id="52" dur="1000"/>
                                        <p:tgtEl>
                                          <p:spTgt spid="13"/>
                                        </p:tgtEl>
                                      </p:cBhvr>
                                    </p:animEffect>
                                    <p:anim calcmode="lin" valueType="num">
                                      <p:cBhvr>
                                        <p:cTn id="53" dur="1000"/>
                                        <p:tgtEl>
                                          <p:spTgt spid="13"/>
                                        </p:tgtEl>
                                        <p:attrNameLst>
                                          <p:attrName>ppt_x</p:attrName>
                                        </p:attrNameLst>
                                      </p:cBhvr>
                                      <p:tavLst>
                                        <p:tav tm="0">
                                          <p:val>
                                            <p:strVal val="ppt_x"/>
                                          </p:val>
                                        </p:tav>
                                        <p:tav tm="100000">
                                          <p:val>
                                            <p:strVal val="ppt_x"/>
                                          </p:val>
                                        </p:tav>
                                      </p:tavLst>
                                    </p:anim>
                                    <p:anim calcmode="lin" valueType="num">
                                      <p:cBhvr>
                                        <p:cTn id="54" dur="1000"/>
                                        <p:tgtEl>
                                          <p:spTgt spid="13"/>
                                        </p:tgtEl>
                                        <p:attrNameLst>
                                          <p:attrName>ppt_y</p:attrName>
                                        </p:attrNameLst>
                                      </p:cBhvr>
                                      <p:tavLst>
                                        <p:tav tm="0">
                                          <p:val>
                                            <p:strVal val="ppt_y"/>
                                          </p:val>
                                        </p:tav>
                                        <p:tav tm="100000">
                                          <p:val>
                                            <p:strVal val="ppt_y+.1"/>
                                          </p:val>
                                        </p:tav>
                                      </p:tavLst>
                                    </p:anim>
                                    <p:set>
                                      <p:cBhvr>
                                        <p:cTn id="55" dur="1" fill="hold">
                                          <p:stCondLst>
                                            <p:cond delay="999"/>
                                          </p:stCondLst>
                                        </p:cTn>
                                        <p:tgtEl>
                                          <p:spTgt spid="13"/>
                                        </p:tgtEl>
                                        <p:attrNameLst>
                                          <p:attrName>style.visibility</p:attrName>
                                        </p:attrNameLst>
                                      </p:cBhvr>
                                      <p:to>
                                        <p:strVal val="hidden"/>
                                      </p:to>
                                    </p:set>
                                  </p:childTnLst>
                                </p:cTn>
                              </p:par>
                              <p:par>
                                <p:cTn id="56" presetID="9" presetClass="emph" presetSubtype="0" nodeType="withEffect">
                                  <p:stCondLst>
                                    <p:cond delay="0"/>
                                  </p:stCondLst>
                                  <p:endCondLst>
                                    <p:cond evt="onNext" delay="0">
                                      <p:tgtEl>
                                        <p:sldTgt/>
                                      </p:tgtEl>
                                    </p:cond>
                                  </p:endCondLst>
                                  <p:childTnLst>
                                    <p:set>
                                      <p:cBhvr>
                                        <p:cTn id="57" dur="indefinite"/>
                                        <p:tgtEl>
                                          <p:spTgt spid="2"/>
                                        </p:tgtEl>
                                        <p:attrNameLst>
                                          <p:attrName>style.opacity</p:attrName>
                                        </p:attrNameLst>
                                      </p:cBhvr>
                                      <p:to>
                                        <p:strVal val="0.5"/>
                                      </p:to>
                                    </p:set>
                                    <p:animEffect filter="image" prLst="opacity: 0.5">
                                      <p:cBhvr rctx="IE">
                                        <p:cTn id="58" dur="indefinite"/>
                                        <p:tgtEl>
                                          <p:spTgt spid="2"/>
                                        </p:tgtEl>
                                      </p:cBhvr>
                                    </p:animEffect>
                                  </p:childTnLst>
                                </p:cTn>
                              </p:par>
                              <p:par>
                                <p:cTn id="59" presetID="9" presetClass="emph" presetSubtype="0" nodeType="withEffect">
                                  <p:stCondLst>
                                    <p:cond delay="0"/>
                                  </p:stCondLst>
                                  <p:endCondLst>
                                    <p:cond evt="onNext" delay="0">
                                      <p:tgtEl>
                                        <p:sldTgt/>
                                      </p:tgtEl>
                                    </p:cond>
                                  </p:endCondLst>
                                  <p:childTnLst>
                                    <p:set>
                                      <p:cBhvr>
                                        <p:cTn id="60" dur="indefinite"/>
                                        <p:tgtEl>
                                          <p:spTgt spid="15"/>
                                        </p:tgtEl>
                                        <p:attrNameLst>
                                          <p:attrName>style.opacity</p:attrName>
                                        </p:attrNameLst>
                                      </p:cBhvr>
                                      <p:to>
                                        <p:strVal val="0.5"/>
                                      </p:to>
                                    </p:set>
                                    <p:animEffect filter="image" prLst="opacity: 0.5">
                                      <p:cBhvr rctx="IE">
                                        <p:cTn id="61" dur="indefinite"/>
                                        <p:tgtEl>
                                          <p:spTgt spid="15"/>
                                        </p:tgtEl>
                                      </p:cBhvr>
                                    </p:animEffect>
                                  </p:childTnLst>
                                </p:cTn>
                              </p:par>
                              <p:par>
                                <p:cTn id="62" presetID="9" presetClass="emph" presetSubtype="0" nodeType="withEffect">
                                  <p:stCondLst>
                                    <p:cond delay="0"/>
                                  </p:stCondLst>
                                  <p:endCondLst>
                                    <p:cond evt="onNext" delay="0">
                                      <p:tgtEl>
                                        <p:sldTgt/>
                                      </p:tgtEl>
                                    </p:cond>
                                  </p:endCondLst>
                                  <p:childTnLst>
                                    <p:set>
                                      <p:cBhvr>
                                        <p:cTn id="63" dur="indefinite"/>
                                        <p:tgtEl>
                                          <p:spTgt spid="16"/>
                                        </p:tgtEl>
                                        <p:attrNameLst>
                                          <p:attrName>style.opacity</p:attrName>
                                        </p:attrNameLst>
                                      </p:cBhvr>
                                      <p:to>
                                        <p:strVal val="0.5"/>
                                      </p:to>
                                    </p:set>
                                    <p:animEffect filter="image" prLst="opacity: 0.5">
                                      <p:cBhvr rctx="IE">
                                        <p:cTn id="64" dur="indefinite"/>
                                        <p:tgtEl>
                                          <p:spTgt spid="16"/>
                                        </p:tgtEl>
                                      </p:cBhvr>
                                    </p:animEffect>
                                  </p:childTnLst>
                                </p:cTn>
                              </p:par>
                              <p:par>
                                <p:cTn id="65" presetID="9" presetClass="emph" presetSubtype="0" nodeType="withEffect">
                                  <p:stCondLst>
                                    <p:cond delay="0"/>
                                  </p:stCondLst>
                                  <p:endCondLst>
                                    <p:cond evt="onNext" delay="0">
                                      <p:tgtEl>
                                        <p:sldTgt/>
                                      </p:tgtEl>
                                    </p:cond>
                                  </p:endCondLst>
                                  <p:childTnLst>
                                    <p:set>
                                      <p:cBhvr>
                                        <p:cTn id="66" dur="indefinite"/>
                                        <p:tgtEl>
                                          <p:spTgt spid="17"/>
                                        </p:tgtEl>
                                        <p:attrNameLst>
                                          <p:attrName>style.opacity</p:attrName>
                                        </p:attrNameLst>
                                      </p:cBhvr>
                                      <p:to>
                                        <p:strVal val="0.5"/>
                                      </p:to>
                                    </p:set>
                                    <p:animEffect filter="image" prLst="opacity: 0.5">
                                      <p:cBhvr rctx="IE">
                                        <p:cTn id="67" dur="indefinite"/>
                                        <p:tgtEl>
                                          <p:spTgt spid="17"/>
                                        </p:tgtEl>
                                      </p:cBhvr>
                                    </p:animEffect>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1000"/>
                                        <p:tgtEl>
                                          <p:spTgt spid="18"/>
                                        </p:tgtEl>
                                      </p:cBhvr>
                                    </p:animEffect>
                                    <p:anim calcmode="lin" valueType="num">
                                      <p:cBhvr>
                                        <p:cTn id="77" dur="1000"/>
                                        <p:tgtEl>
                                          <p:spTgt spid="18"/>
                                        </p:tgtEl>
                                        <p:attrNameLst>
                                          <p:attrName>ppt_x</p:attrName>
                                        </p:attrNameLst>
                                      </p:cBhvr>
                                      <p:tavLst>
                                        <p:tav tm="0">
                                          <p:val>
                                            <p:strVal val="ppt_x"/>
                                          </p:val>
                                        </p:tav>
                                        <p:tav tm="100000">
                                          <p:val>
                                            <p:strVal val="ppt_x"/>
                                          </p:val>
                                        </p:tav>
                                      </p:tavLst>
                                    </p:anim>
                                    <p:anim calcmode="lin" valueType="num">
                                      <p:cBhvr>
                                        <p:cTn id="78" dur="1000"/>
                                        <p:tgtEl>
                                          <p:spTgt spid="18"/>
                                        </p:tgtEl>
                                        <p:attrNameLst>
                                          <p:attrName>ppt_y</p:attrName>
                                        </p:attrNameLst>
                                      </p:cBhvr>
                                      <p:tavLst>
                                        <p:tav tm="0">
                                          <p:val>
                                            <p:strVal val="ppt_y"/>
                                          </p:val>
                                        </p:tav>
                                        <p:tav tm="100000">
                                          <p:val>
                                            <p:strVal val="ppt_y+.1"/>
                                          </p:val>
                                        </p:tav>
                                      </p:tavLst>
                                    </p:anim>
                                    <p:set>
                                      <p:cBhvr>
                                        <p:cTn id="79" dur="1" fill="hold">
                                          <p:stCondLst>
                                            <p:cond delay="999"/>
                                          </p:stCondLst>
                                        </p:cTn>
                                        <p:tgtEl>
                                          <p:spTgt spid="18"/>
                                        </p:tgtEl>
                                        <p:attrNameLst>
                                          <p:attrName>style.visibility</p:attrName>
                                        </p:attrNameLst>
                                      </p:cBhvr>
                                      <p:to>
                                        <p:strVal val="hidden"/>
                                      </p:to>
                                    </p:set>
                                  </p:childTnLst>
                                </p:cTn>
                              </p:par>
                              <p:par>
                                <p:cTn id="80" presetID="9" presetClass="emph" presetSubtype="0" nodeType="withEffect">
                                  <p:stCondLst>
                                    <p:cond delay="0"/>
                                  </p:stCondLst>
                                  <p:endCondLst>
                                    <p:cond evt="onNext" delay="0">
                                      <p:tgtEl>
                                        <p:sldTgt/>
                                      </p:tgtEl>
                                    </p:cond>
                                  </p:endCondLst>
                                  <p:childTnLst>
                                    <p:set>
                                      <p:cBhvr>
                                        <p:cTn id="81" dur="indefinite"/>
                                        <p:tgtEl>
                                          <p:spTgt spid="2"/>
                                        </p:tgtEl>
                                        <p:attrNameLst>
                                          <p:attrName>style.opacity</p:attrName>
                                        </p:attrNameLst>
                                      </p:cBhvr>
                                      <p:to>
                                        <p:strVal val="0.5"/>
                                      </p:to>
                                    </p:set>
                                    <p:animEffect filter="image" prLst="opacity: 0.5">
                                      <p:cBhvr rctx="IE">
                                        <p:cTn id="82" dur="indefinite"/>
                                        <p:tgtEl>
                                          <p:spTgt spid="2"/>
                                        </p:tgtEl>
                                      </p:cBhvr>
                                    </p:animEffect>
                                  </p:childTnLst>
                                </p:cTn>
                              </p:par>
                              <p:par>
                                <p:cTn id="83" presetID="9" presetClass="emph" presetSubtype="0" nodeType="withEffect">
                                  <p:stCondLst>
                                    <p:cond delay="0"/>
                                  </p:stCondLst>
                                  <p:endCondLst>
                                    <p:cond evt="onNext" delay="0">
                                      <p:tgtEl>
                                        <p:sldTgt/>
                                      </p:tgtEl>
                                    </p:cond>
                                  </p:endCondLst>
                                  <p:childTnLst>
                                    <p:set>
                                      <p:cBhvr>
                                        <p:cTn id="84" dur="indefinite"/>
                                        <p:tgtEl>
                                          <p:spTgt spid="6"/>
                                        </p:tgtEl>
                                        <p:attrNameLst>
                                          <p:attrName>style.opacity</p:attrName>
                                        </p:attrNameLst>
                                      </p:cBhvr>
                                      <p:to>
                                        <p:strVal val="0.5"/>
                                      </p:to>
                                    </p:set>
                                    <p:animEffect filter="image" prLst="opacity: 0.5">
                                      <p:cBhvr rctx="IE">
                                        <p:cTn id="85" dur="indefinite"/>
                                        <p:tgtEl>
                                          <p:spTgt spid="6"/>
                                        </p:tgtEl>
                                      </p:cBhvr>
                                    </p:animEffect>
                                  </p:childTnLst>
                                </p:cTn>
                              </p:par>
                              <p:par>
                                <p:cTn id="86" presetID="9" presetClass="emph" presetSubtype="0" nodeType="withEffect">
                                  <p:stCondLst>
                                    <p:cond delay="0"/>
                                  </p:stCondLst>
                                  <p:endCondLst>
                                    <p:cond evt="onNext" delay="0">
                                      <p:tgtEl>
                                        <p:sldTgt/>
                                      </p:tgtEl>
                                    </p:cond>
                                  </p:endCondLst>
                                  <p:childTnLst>
                                    <p:set>
                                      <p:cBhvr>
                                        <p:cTn id="87" dur="indefinite"/>
                                        <p:tgtEl>
                                          <p:spTgt spid="16"/>
                                        </p:tgtEl>
                                        <p:attrNameLst>
                                          <p:attrName>style.opacity</p:attrName>
                                        </p:attrNameLst>
                                      </p:cBhvr>
                                      <p:to>
                                        <p:strVal val="0.5"/>
                                      </p:to>
                                    </p:set>
                                    <p:animEffect filter="image" prLst="opacity: 0.5">
                                      <p:cBhvr rctx="IE">
                                        <p:cTn id="88" dur="indefinite"/>
                                        <p:tgtEl>
                                          <p:spTgt spid="16"/>
                                        </p:tgtEl>
                                      </p:cBhvr>
                                    </p:animEffect>
                                  </p:childTnLst>
                                </p:cTn>
                              </p:par>
                              <p:par>
                                <p:cTn id="89" presetID="9" presetClass="emph" presetSubtype="0" nodeType="withEffect">
                                  <p:stCondLst>
                                    <p:cond delay="0"/>
                                  </p:stCondLst>
                                  <p:endCondLst>
                                    <p:cond evt="onNext" delay="0">
                                      <p:tgtEl>
                                        <p:sldTgt/>
                                      </p:tgtEl>
                                    </p:cond>
                                  </p:endCondLst>
                                  <p:childTnLst>
                                    <p:set>
                                      <p:cBhvr>
                                        <p:cTn id="90" dur="indefinite"/>
                                        <p:tgtEl>
                                          <p:spTgt spid="17"/>
                                        </p:tgtEl>
                                        <p:attrNameLst>
                                          <p:attrName>style.opacity</p:attrName>
                                        </p:attrNameLst>
                                      </p:cBhvr>
                                      <p:to>
                                        <p:strVal val="0.5"/>
                                      </p:to>
                                    </p:set>
                                    <p:animEffect filter="image" prLst="opacity: 0.5">
                                      <p:cBhvr rctx="IE">
                                        <p:cTn id="91" dur="indefinite"/>
                                        <p:tgtEl>
                                          <p:spTgt spid="17"/>
                                        </p:tgtEl>
                                      </p:cBhvr>
                                    </p:animEffect>
                                  </p:childTnLst>
                                </p:cTn>
                              </p:par>
                              <p:par>
                                <p:cTn id="92" presetID="42"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xit" presetSubtype="0" fill="hold" grpId="1" nodeType="clickEffect">
                                  <p:stCondLst>
                                    <p:cond delay="0"/>
                                  </p:stCondLst>
                                  <p:childTnLst>
                                    <p:animEffect transition="out" filter="fade">
                                      <p:cBhvr>
                                        <p:cTn id="100" dur="1000"/>
                                        <p:tgtEl>
                                          <p:spTgt spid="19"/>
                                        </p:tgtEl>
                                      </p:cBhvr>
                                    </p:animEffect>
                                    <p:anim calcmode="lin" valueType="num">
                                      <p:cBhvr>
                                        <p:cTn id="101" dur="1000"/>
                                        <p:tgtEl>
                                          <p:spTgt spid="19"/>
                                        </p:tgtEl>
                                        <p:attrNameLst>
                                          <p:attrName>ppt_x</p:attrName>
                                        </p:attrNameLst>
                                      </p:cBhvr>
                                      <p:tavLst>
                                        <p:tav tm="0">
                                          <p:val>
                                            <p:strVal val="ppt_x"/>
                                          </p:val>
                                        </p:tav>
                                        <p:tav tm="100000">
                                          <p:val>
                                            <p:strVal val="ppt_x"/>
                                          </p:val>
                                        </p:tav>
                                      </p:tavLst>
                                    </p:anim>
                                    <p:anim calcmode="lin" valueType="num">
                                      <p:cBhvr>
                                        <p:cTn id="102" dur="1000"/>
                                        <p:tgtEl>
                                          <p:spTgt spid="19"/>
                                        </p:tgtEl>
                                        <p:attrNameLst>
                                          <p:attrName>ppt_y</p:attrName>
                                        </p:attrNameLst>
                                      </p:cBhvr>
                                      <p:tavLst>
                                        <p:tav tm="0">
                                          <p:val>
                                            <p:strVal val="ppt_y"/>
                                          </p:val>
                                        </p:tav>
                                        <p:tav tm="100000">
                                          <p:val>
                                            <p:strVal val="ppt_y+.1"/>
                                          </p:val>
                                        </p:tav>
                                      </p:tavLst>
                                    </p:anim>
                                    <p:set>
                                      <p:cBhvr>
                                        <p:cTn id="103" dur="1" fill="hold">
                                          <p:stCondLst>
                                            <p:cond delay="999"/>
                                          </p:stCondLst>
                                        </p:cTn>
                                        <p:tgtEl>
                                          <p:spTgt spid="19"/>
                                        </p:tgtEl>
                                        <p:attrNameLst>
                                          <p:attrName>style.visibility</p:attrName>
                                        </p:attrNameLst>
                                      </p:cBhvr>
                                      <p:to>
                                        <p:strVal val="hidden"/>
                                      </p:to>
                                    </p:set>
                                  </p:childTnLst>
                                </p:cTn>
                              </p:par>
                              <p:par>
                                <p:cTn id="104" presetID="9" presetClass="emph" presetSubtype="0" nodeType="withEffect">
                                  <p:stCondLst>
                                    <p:cond delay="0"/>
                                  </p:stCondLst>
                                  <p:endCondLst>
                                    <p:cond evt="onNext" delay="0">
                                      <p:tgtEl>
                                        <p:sldTgt/>
                                      </p:tgtEl>
                                    </p:cond>
                                  </p:endCondLst>
                                  <p:childTnLst>
                                    <p:set>
                                      <p:cBhvr>
                                        <p:cTn id="105" dur="indefinite"/>
                                        <p:tgtEl>
                                          <p:spTgt spid="2"/>
                                        </p:tgtEl>
                                        <p:attrNameLst>
                                          <p:attrName>style.opacity</p:attrName>
                                        </p:attrNameLst>
                                      </p:cBhvr>
                                      <p:to>
                                        <p:strVal val="0.5"/>
                                      </p:to>
                                    </p:set>
                                    <p:animEffect filter="image" prLst="opacity: 0.5">
                                      <p:cBhvr rctx="IE">
                                        <p:cTn id="106" dur="indefinite"/>
                                        <p:tgtEl>
                                          <p:spTgt spid="2"/>
                                        </p:tgtEl>
                                      </p:cBhvr>
                                    </p:animEffect>
                                  </p:childTnLst>
                                </p:cTn>
                              </p:par>
                              <p:par>
                                <p:cTn id="107" presetID="9" presetClass="emph" presetSubtype="0" nodeType="withEffect">
                                  <p:stCondLst>
                                    <p:cond delay="0"/>
                                  </p:stCondLst>
                                  <p:endCondLst>
                                    <p:cond evt="onNext" delay="0">
                                      <p:tgtEl>
                                        <p:sldTgt/>
                                      </p:tgtEl>
                                    </p:cond>
                                  </p:endCondLst>
                                  <p:childTnLst>
                                    <p:set>
                                      <p:cBhvr>
                                        <p:cTn id="108" dur="indefinite"/>
                                        <p:tgtEl>
                                          <p:spTgt spid="6"/>
                                        </p:tgtEl>
                                        <p:attrNameLst>
                                          <p:attrName>style.opacity</p:attrName>
                                        </p:attrNameLst>
                                      </p:cBhvr>
                                      <p:to>
                                        <p:strVal val="0.5"/>
                                      </p:to>
                                    </p:set>
                                    <p:animEffect filter="image" prLst="opacity: 0.5">
                                      <p:cBhvr rctx="IE">
                                        <p:cTn id="109" dur="indefinite"/>
                                        <p:tgtEl>
                                          <p:spTgt spid="6"/>
                                        </p:tgtEl>
                                      </p:cBhvr>
                                    </p:animEffect>
                                  </p:childTnLst>
                                </p:cTn>
                              </p:par>
                              <p:par>
                                <p:cTn id="110" presetID="9" presetClass="emph" presetSubtype="0" nodeType="withEffect">
                                  <p:stCondLst>
                                    <p:cond delay="0"/>
                                  </p:stCondLst>
                                  <p:endCondLst>
                                    <p:cond evt="onNext" delay="0">
                                      <p:tgtEl>
                                        <p:sldTgt/>
                                      </p:tgtEl>
                                    </p:cond>
                                  </p:endCondLst>
                                  <p:childTnLst>
                                    <p:set>
                                      <p:cBhvr>
                                        <p:cTn id="111" dur="indefinite"/>
                                        <p:tgtEl>
                                          <p:spTgt spid="15"/>
                                        </p:tgtEl>
                                        <p:attrNameLst>
                                          <p:attrName>style.opacity</p:attrName>
                                        </p:attrNameLst>
                                      </p:cBhvr>
                                      <p:to>
                                        <p:strVal val="0.5"/>
                                      </p:to>
                                    </p:set>
                                    <p:animEffect filter="image" prLst="opacity: 0.5">
                                      <p:cBhvr rctx="IE">
                                        <p:cTn id="112" dur="indefinite"/>
                                        <p:tgtEl>
                                          <p:spTgt spid="15"/>
                                        </p:tgtEl>
                                      </p:cBhvr>
                                    </p:animEffect>
                                  </p:childTnLst>
                                </p:cTn>
                              </p:par>
                              <p:par>
                                <p:cTn id="113" presetID="9" presetClass="emph" presetSubtype="0" nodeType="withEffect">
                                  <p:stCondLst>
                                    <p:cond delay="0"/>
                                  </p:stCondLst>
                                  <p:endCondLst>
                                    <p:cond evt="onNext" delay="0">
                                      <p:tgtEl>
                                        <p:sldTgt/>
                                      </p:tgtEl>
                                    </p:cond>
                                  </p:endCondLst>
                                  <p:childTnLst>
                                    <p:set>
                                      <p:cBhvr>
                                        <p:cTn id="114" dur="indefinite"/>
                                        <p:tgtEl>
                                          <p:spTgt spid="17"/>
                                        </p:tgtEl>
                                        <p:attrNameLst>
                                          <p:attrName>style.opacity</p:attrName>
                                        </p:attrNameLst>
                                      </p:cBhvr>
                                      <p:to>
                                        <p:strVal val="0.5"/>
                                      </p:to>
                                    </p:set>
                                    <p:animEffect filter="image" prLst="opacity: 0.5">
                                      <p:cBhvr rctx="IE">
                                        <p:cTn id="115" dur="indefinite"/>
                                        <p:tgtEl>
                                          <p:spTgt spid="17"/>
                                        </p:tgtEl>
                                      </p:cBhvr>
                                    </p:animEffect>
                                  </p:childTnLst>
                                </p:cTn>
                              </p:par>
                              <p:par>
                                <p:cTn id="116" presetID="42" presetClass="entr" presetSubtype="0"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fade">
                                      <p:cBhvr>
                                        <p:cTn id="118" dur="1000"/>
                                        <p:tgtEl>
                                          <p:spTgt spid="20"/>
                                        </p:tgtEl>
                                      </p:cBhvr>
                                    </p:animEffect>
                                    <p:anim calcmode="lin" valueType="num">
                                      <p:cBhvr>
                                        <p:cTn id="119" dur="1000" fill="hold"/>
                                        <p:tgtEl>
                                          <p:spTgt spid="20"/>
                                        </p:tgtEl>
                                        <p:attrNameLst>
                                          <p:attrName>ppt_x</p:attrName>
                                        </p:attrNameLst>
                                      </p:cBhvr>
                                      <p:tavLst>
                                        <p:tav tm="0">
                                          <p:val>
                                            <p:strVal val="#ppt_x"/>
                                          </p:val>
                                        </p:tav>
                                        <p:tav tm="100000">
                                          <p:val>
                                            <p:strVal val="#ppt_x"/>
                                          </p:val>
                                        </p:tav>
                                      </p:tavLst>
                                    </p:anim>
                                    <p:anim calcmode="lin" valueType="num">
                                      <p:cBhvr>
                                        <p:cTn id="1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xit" presetSubtype="0" fill="hold" grpId="1" nodeType="clickEffect">
                                  <p:stCondLst>
                                    <p:cond delay="0"/>
                                  </p:stCondLst>
                                  <p:childTnLst>
                                    <p:animEffect transition="out" filter="fade">
                                      <p:cBhvr>
                                        <p:cTn id="124" dur="1000"/>
                                        <p:tgtEl>
                                          <p:spTgt spid="20"/>
                                        </p:tgtEl>
                                      </p:cBhvr>
                                    </p:animEffect>
                                    <p:anim calcmode="lin" valueType="num">
                                      <p:cBhvr>
                                        <p:cTn id="125" dur="1000"/>
                                        <p:tgtEl>
                                          <p:spTgt spid="20"/>
                                        </p:tgtEl>
                                        <p:attrNameLst>
                                          <p:attrName>ppt_x</p:attrName>
                                        </p:attrNameLst>
                                      </p:cBhvr>
                                      <p:tavLst>
                                        <p:tav tm="0">
                                          <p:val>
                                            <p:strVal val="ppt_x"/>
                                          </p:val>
                                        </p:tav>
                                        <p:tav tm="100000">
                                          <p:val>
                                            <p:strVal val="ppt_x"/>
                                          </p:val>
                                        </p:tav>
                                      </p:tavLst>
                                    </p:anim>
                                    <p:anim calcmode="lin" valueType="num">
                                      <p:cBhvr>
                                        <p:cTn id="126" dur="1000"/>
                                        <p:tgtEl>
                                          <p:spTgt spid="20"/>
                                        </p:tgtEl>
                                        <p:attrNameLst>
                                          <p:attrName>ppt_y</p:attrName>
                                        </p:attrNameLst>
                                      </p:cBhvr>
                                      <p:tavLst>
                                        <p:tav tm="0">
                                          <p:val>
                                            <p:strVal val="ppt_y"/>
                                          </p:val>
                                        </p:tav>
                                        <p:tav tm="100000">
                                          <p:val>
                                            <p:strVal val="ppt_y+.1"/>
                                          </p:val>
                                        </p:tav>
                                      </p:tavLst>
                                    </p:anim>
                                    <p:set>
                                      <p:cBhvr>
                                        <p:cTn id="127" dur="1" fill="hold">
                                          <p:stCondLst>
                                            <p:cond delay="999"/>
                                          </p:stCondLst>
                                        </p:cTn>
                                        <p:tgtEl>
                                          <p:spTgt spid="20"/>
                                        </p:tgtEl>
                                        <p:attrNameLst>
                                          <p:attrName>style.visibility</p:attrName>
                                        </p:attrNameLst>
                                      </p:cBhvr>
                                      <p:to>
                                        <p:strVal val="hidden"/>
                                      </p:to>
                                    </p:set>
                                  </p:childTnLst>
                                </p:cTn>
                              </p:par>
                              <p:par>
                                <p:cTn id="128" presetID="9" presetClass="emph" presetSubtype="0" nodeType="withEffect">
                                  <p:stCondLst>
                                    <p:cond delay="0"/>
                                  </p:stCondLst>
                                  <p:endCondLst>
                                    <p:cond evt="onNext" delay="0">
                                      <p:tgtEl>
                                        <p:sldTgt/>
                                      </p:tgtEl>
                                    </p:cond>
                                  </p:endCondLst>
                                  <p:childTnLst>
                                    <p:set>
                                      <p:cBhvr>
                                        <p:cTn id="129" dur="indefinite"/>
                                        <p:tgtEl>
                                          <p:spTgt spid="2"/>
                                        </p:tgtEl>
                                        <p:attrNameLst>
                                          <p:attrName>style.opacity</p:attrName>
                                        </p:attrNameLst>
                                      </p:cBhvr>
                                      <p:to>
                                        <p:strVal val="0.5"/>
                                      </p:to>
                                    </p:set>
                                    <p:animEffect filter="image" prLst="opacity: 0.5">
                                      <p:cBhvr rctx="IE">
                                        <p:cTn id="130" dur="indefinite"/>
                                        <p:tgtEl>
                                          <p:spTgt spid="2"/>
                                        </p:tgtEl>
                                      </p:cBhvr>
                                    </p:animEffect>
                                  </p:childTnLst>
                                </p:cTn>
                              </p:par>
                              <p:par>
                                <p:cTn id="131" presetID="9" presetClass="emph" presetSubtype="0" nodeType="withEffect">
                                  <p:stCondLst>
                                    <p:cond delay="0"/>
                                  </p:stCondLst>
                                  <p:endCondLst>
                                    <p:cond evt="onNext" delay="0">
                                      <p:tgtEl>
                                        <p:sldTgt/>
                                      </p:tgtEl>
                                    </p:cond>
                                  </p:endCondLst>
                                  <p:childTnLst>
                                    <p:set>
                                      <p:cBhvr>
                                        <p:cTn id="132" dur="indefinite"/>
                                        <p:tgtEl>
                                          <p:spTgt spid="6"/>
                                        </p:tgtEl>
                                        <p:attrNameLst>
                                          <p:attrName>style.opacity</p:attrName>
                                        </p:attrNameLst>
                                      </p:cBhvr>
                                      <p:to>
                                        <p:strVal val="0.5"/>
                                      </p:to>
                                    </p:set>
                                    <p:animEffect filter="image" prLst="opacity: 0.5">
                                      <p:cBhvr rctx="IE">
                                        <p:cTn id="133" dur="indefinite"/>
                                        <p:tgtEl>
                                          <p:spTgt spid="6"/>
                                        </p:tgtEl>
                                      </p:cBhvr>
                                    </p:animEffect>
                                  </p:childTnLst>
                                </p:cTn>
                              </p:par>
                              <p:par>
                                <p:cTn id="134" presetID="9" presetClass="emph" presetSubtype="0" nodeType="withEffect">
                                  <p:stCondLst>
                                    <p:cond delay="0"/>
                                  </p:stCondLst>
                                  <p:endCondLst>
                                    <p:cond evt="onNext" delay="0">
                                      <p:tgtEl>
                                        <p:sldTgt/>
                                      </p:tgtEl>
                                    </p:cond>
                                  </p:endCondLst>
                                  <p:childTnLst>
                                    <p:set>
                                      <p:cBhvr>
                                        <p:cTn id="135" dur="indefinite"/>
                                        <p:tgtEl>
                                          <p:spTgt spid="15"/>
                                        </p:tgtEl>
                                        <p:attrNameLst>
                                          <p:attrName>style.opacity</p:attrName>
                                        </p:attrNameLst>
                                      </p:cBhvr>
                                      <p:to>
                                        <p:strVal val="0.5"/>
                                      </p:to>
                                    </p:set>
                                    <p:animEffect filter="image" prLst="opacity: 0.5">
                                      <p:cBhvr rctx="IE">
                                        <p:cTn id="136" dur="indefinite"/>
                                        <p:tgtEl>
                                          <p:spTgt spid="15"/>
                                        </p:tgtEl>
                                      </p:cBhvr>
                                    </p:animEffect>
                                  </p:childTnLst>
                                </p:cTn>
                              </p:par>
                              <p:par>
                                <p:cTn id="137" presetID="9" presetClass="emph" presetSubtype="0" nodeType="withEffect">
                                  <p:stCondLst>
                                    <p:cond delay="0"/>
                                  </p:stCondLst>
                                  <p:endCondLst>
                                    <p:cond evt="onNext" delay="0">
                                      <p:tgtEl>
                                        <p:sldTgt/>
                                      </p:tgtEl>
                                    </p:cond>
                                  </p:endCondLst>
                                  <p:childTnLst>
                                    <p:set>
                                      <p:cBhvr>
                                        <p:cTn id="138" dur="indefinite"/>
                                        <p:tgtEl>
                                          <p:spTgt spid="16"/>
                                        </p:tgtEl>
                                        <p:attrNameLst>
                                          <p:attrName>style.opacity</p:attrName>
                                        </p:attrNameLst>
                                      </p:cBhvr>
                                      <p:to>
                                        <p:strVal val="0.5"/>
                                      </p:to>
                                    </p:set>
                                    <p:animEffect filter="image" prLst="opacity: 0.5">
                                      <p:cBhvr rctx="IE">
                                        <p:cTn id="139" dur="indefinite"/>
                                        <p:tgtEl>
                                          <p:spTgt spid="16"/>
                                        </p:tgtEl>
                                      </p:cBhvr>
                                    </p:animEffect>
                                  </p:childTnLst>
                                </p:cTn>
                              </p:par>
                              <p:par>
                                <p:cTn id="140" presetID="42" presetClass="entr" presetSubtype="0" fill="hold" grpId="0" nodeType="withEffect">
                                  <p:stCondLst>
                                    <p:cond delay="0"/>
                                  </p:stCondLst>
                                  <p:childTnLst>
                                    <p:set>
                                      <p:cBhvr>
                                        <p:cTn id="141" dur="1" fill="hold">
                                          <p:stCondLst>
                                            <p:cond delay="0"/>
                                          </p:stCondLst>
                                        </p:cTn>
                                        <p:tgtEl>
                                          <p:spTgt spid="23"/>
                                        </p:tgtEl>
                                        <p:attrNameLst>
                                          <p:attrName>style.visibility</p:attrName>
                                        </p:attrNameLst>
                                      </p:cBhvr>
                                      <p:to>
                                        <p:strVal val="visible"/>
                                      </p:to>
                                    </p:set>
                                    <p:animEffect transition="in" filter="fade">
                                      <p:cBhvr>
                                        <p:cTn id="142" dur="1000"/>
                                        <p:tgtEl>
                                          <p:spTgt spid="23"/>
                                        </p:tgtEl>
                                      </p:cBhvr>
                                    </p:animEffect>
                                    <p:anim calcmode="lin" valueType="num">
                                      <p:cBhvr>
                                        <p:cTn id="143" dur="1000" fill="hold"/>
                                        <p:tgtEl>
                                          <p:spTgt spid="23"/>
                                        </p:tgtEl>
                                        <p:attrNameLst>
                                          <p:attrName>ppt_x</p:attrName>
                                        </p:attrNameLst>
                                      </p:cBhvr>
                                      <p:tavLst>
                                        <p:tav tm="0">
                                          <p:val>
                                            <p:strVal val="#ppt_x"/>
                                          </p:val>
                                        </p:tav>
                                        <p:tav tm="100000">
                                          <p:val>
                                            <p:strVal val="#ppt_x"/>
                                          </p:val>
                                        </p:tav>
                                      </p:tavLst>
                                    </p:anim>
                                    <p:anim calcmode="lin" valueType="num">
                                      <p:cBhvr>
                                        <p:cTn id="14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8" grpId="0"/>
      <p:bldP spid="18" grpId="1"/>
      <p:bldP spid="19" grpId="0"/>
      <p:bldP spid="19" grpId="1"/>
      <p:bldP spid="20" grpId="0"/>
      <p:bldP spid="20" grpId="1"/>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4">
            <a:extLst>
              <a:ext uri="{FF2B5EF4-FFF2-40B4-BE49-F238E27FC236}">
                <a16:creationId xmlns:a16="http://schemas.microsoft.com/office/drawing/2014/main" id="{77F60B50-B41C-0DB1-D81E-BD497CAF3E8B}"/>
              </a:ext>
            </a:extLst>
          </p:cNvPr>
          <p:cNvSpPr txBox="1">
            <a:spLocks/>
          </p:cNvSpPr>
          <p:nvPr/>
        </p:nvSpPr>
        <p:spPr>
          <a:xfrm>
            <a:off x="5603886" y="3266878"/>
            <a:ext cx="3966767"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Node JavaScript </a:t>
            </a:r>
            <a:endParaRPr lang="en-US" altLang="zh-CN" sz="2800" b="0" kern="1200" dirty="0"/>
          </a:p>
        </p:txBody>
      </p:sp>
      <p:pic>
        <p:nvPicPr>
          <p:cNvPr id="3" name="Picture 2">
            <a:extLst>
              <a:ext uri="{FF2B5EF4-FFF2-40B4-BE49-F238E27FC236}">
                <a16:creationId xmlns:a16="http://schemas.microsoft.com/office/drawing/2014/main" id="{401AB87B-6BC7-E6CD-9455-7DA60AD654CC}"/>
              </a:ext>
            </a:extLst>
          </p:cNvPr>
          <p:cNvPicPr>
            <a:picLocks noChangeAspect="1"/>
          </p:cNvPicPr>
          <p:nvPr/>
        </p:nvPicPr>
        <p:blipFill>
          <a:blip r:embed="rId3"/>
          <a:srcRect l="6022" r="6022"/>
          <a:stretch/>
        </p:blipFill>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solidFill>
              <a:schemeClr val="bg1">
                <a:lumMod val="75000"/>
              </a:schemeClr>
            </a:solidFill>
          </a:ln>
        </p:spPr>
      </p:pic>
      <p:sp>
        <p:nvSpPr>
          <p:cNvPr id="14" name="Title 4">
            <a:extLst>
              <a:ext uri="{FF2B5EF4-FFF2-40B4-BE49-F238E27FC236}">
                <a16:creationId xmlns:a16="http://schemas.microsoft.com/office/drawing/2014/main" id="{83B07E42-4619-B8C4-D24E-BFE0916FEA6F}"/>
              </a:ext>
            </a:extLst>
          </p:cNvPr>
          <p:cNvSpPr>
            <a:spLocks noGrp="1"/>
          </p:cNvSpPr>
          <p:nvPr>
            <p:ph type="title"/>
          </p:nvPr>
        </p:nvSpPr>
        <p:spPr>
          <a:xfrm>
            <a:off x="4550704" y="1690878"/>
            <a:ext cx="6599429" cy="1325563"/>
          </a:xfrm>
        </p:spPr>
        <p:txBody>
          <a:bodyPr/>
          <a:lstStyle/>
          <a:p>
            <a:r>
              <a:rPr lang="en-US" dirty="0"/>
              <a:t>Backend Technologies</a:t>
            </a:r>
            <a:br>
              <a:rPr lang="en-US" dirty="0"/>
            </a:b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5"/>
          </p:nvPr>
        </p:nvSpPr>
        <p:spPr>
          <a:xfrm>
            <a:off x="11194169" y="6217920"/>
            <a:ext cx="458592" cy="365125"/>
          </a:xfrm>
        </p:spPr>
        <p:txBody>
          <a:bodyPr vert="horz" lIns="91440" tIns="45720" rIns="91440" bIns="45720" rtlCol="0" anchor="ctr">
            <a:normAutofit/>
          </a:bodyPr>
          <a:lstStyle/>
          <a:p>
            <a:pPr>
              <a:spcAft>
                <a:spcPts val="600"/>
              </a:spcAft>
            </a:pPr>
            <a:fld id="{47FEACEE-25B4-4A2D-B147-27296E36371D}" type="slidenum">
              <a:rPr lang="en-US" altLang="zh-CN" noProof="0" smtClean="0"/>
              <a:pPr>
                <a:spcAft>
                  <a:spcPts val="600"/>
                </a:spcAft>
              </a:pPr>
              <a:t>55</a:t>
            </a:fld>
            <a:endParaRPr lang="en-US" altLang="zh-CN" noProof="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294967295"/>
          </p:nvPr>
        </p:nvSpPr>
        <p:spPr>
          <a:xfrm>
            <a:off x="484632" y="6217920"/>
            <a:ext cx="4114800" cy="365125"/>
          </a:xfrm>
        </p:spPr>
        <p:txBody>
          <a:bodyPr/>
          <a:lstStyle/>
          <a:p>
            <a:pPr>
              <a:spcAft>
                <a:spcPts val="600"/>
              </a:spcAft>
            </a:pPr>
            <a:r>
              <a:rPr lang="en-US"/>
              <a:t>Developing A Student Exchange Management System</a:t>
            </a:r>
          </a:p>
        </p:txBody>
      </p:sp>
      <p:pic>
        <p:nvPicPr>
          <p:cNvPr id="2" name="Picture 1" descr="Node.JS - Alchiweb.fr">
            <a:extLst>
              <a:ext uri="{FF2B5EF4-FFF2-40B4-BE49-F238E27FC236}">
                <a16:creationId xmlns:a16="http://schemas.microsoft.com/office/drawing/2014/main" id="{A1EC1470-BE52-16AC-0A65-AC1FAAEE5D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18" r="14370"/>
          <a:stretch/>
        </p:blipFill>
        <p:spPr bwMode="auto">
          <a:xfrm>
            <a:off x="4712897" y="3166315"/>
            <a:ext cx="849267" cy="847658"/>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sp>
        <p:nvSpPr>
          <p:cNvPr id="6" name="Text Placeholder 34">
            <a:extLst>
              <a:ext uri="{FF2B5EF4-FFF2-40B4-BE49-F238E27FC236}">
                <a16:creationId xmlns:a16="http://schemas.microsoft.com/office/drawing/2014/main" id="{A873093F-6102-700E-C3D6-9E6FCC076969}"/>
              </a:ext>
            </a:extLst>
          </p:cNvPr>
          <p:cNvSpPr txBox="1">
            <a:spLocks/>
          </p:cNvSpPr>
          <p:nvPr/>
        </p:nvSpPr>
        <p:spPr>
          <a:xfrm>
            <a:off x="5603886" y="4600378"/>
            <a:ext cx="4314814"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Express JavaScript Library </a:t>
            </a:r>
            <a:endParaRPr lang="en-US" altLang="zh-CN" sz="2800" b="0" kern="1200" dirty="0"/>
          </a:p>
        </p:txBody>
      </p:sp>
      <p:pic>
        <p:nvPicPr>
          <p:cNvPr id="11" name="Picture 10" descr="Creating an Express App - Hire Express JS Developer">
            <a:extLst>
              <a:ext uri="{FF2B5EF4-FFF2-40B4-BE49-F238E27FC236}">
                <a16:creationId xmlns:a16="http://schemas.microsoft.com/office/drawing/2014/main" id="{DC5F981B-CDBC-B381-F8EC-6072CB3E6ECC}"/>
              </a:ext>
            </a:extLst>
          </p:cNvPr>
          <p:cNvPicPr>
            <a:picLocks noChangeAspect="1"/>
          </p:cNvPicPr>
          <p:nvPr/>
        </p:nvPicPr>
        <p:blipFill rotWithShape="1">
          <a:blip r:embed="rId5">
            <a:extLst>
              <a:ext uri="{28A0092B-C50C-407E-A947-70E740481C1C}">
                <a14:useLocalDpi xmlns:a14="http://schemas.microsoft.com/office/drawing/2010/main" val="0"/>
              </a:ext>
            </a:extLst>
          </a:blip>
          <a:srcRect l="4532" t="2934" r="3467" b="8000"/>
          <a:stretch/>
        </p:blipFill>
        <p:spPr bwMode="auto">
          <a:xfrm>
            <a:off x="4712897" y="4499815"/>
            <a:ext cx="849267" cy="847658"/>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0233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AB87B-6BC7-E6CD-9455-7DA60AD654CC}"/>
              </a:ext>
            </a:extLst>
          </p:cNvPr>
          <p:cNvPicPr>
            <a:picLocks noChangeAspect="1"/>
          </p:cNvPicPr>
          <p:nvPr/>
        </p:nvPicPr>
        <p:blipFill>
          <a:blip r:embed="rId2"/>
          <a:srcRect l="29636" r="29636"/>
          <a:stretch/>
        </p:blipFill>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solidFill>
              <a:schemeClr val="bg1">
                <a:lumMod val="75000"/>
              </a:schemeClr>
            </a:solidFill>
          </a:ln>
        </p:spPr>
      </p:pic>
      <p:sp>
        <p:nvSpPr>
          <p:cNvPr id="14" name="Title 4">
            <a:extLst>
              <a:ext uri="{FF2B5EF4-FFF2-40B4-BE49-F238E27FC236}">
                <a16:creationId xmlns:a16="http://schemas.microsoft.com/office/drawing/2014/main" id="{83B07E42-4619-B8C4-D24E-BFE0916FEA6F}"/>
              </a:ext>
            </a:extLst>
          </p:cNvPr>
          <p:cNvSpPr>
            <a:spLocks noGrp="1"/>
          </p:cNvSpPr>
          <p:nvPr>
            <p:ph type="title"/>
          </p:nvPr>
        </p:nvSpPr>
        <p:spPr>
          <a:xfrm>
            <a:off x="4550704" y="1690878"/>
            <a:ext cx="6599429" cy="1325563"/>
          </a:xfrm>
        </p:spPr>
        <p:txBody>
          <a:bodyPr/>
          <a:lstStyle/>
          <a:p>
            <a:r>
              <a:rPr lang="en-US" dirty="0"/>
              <a:t>Powerful Tools &amp; Libraries</a:t>
            </a:r>
            <a:br>
              <a:rPr lang="en-US" dirty="0"/>
            </a:br>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55"/>
          </p:nvPr>
        </p:nvSpPr>
        <p:spPr>
          <a:xfrm>
            <a:off x="11194169" y="6217920"/>
            <a:ext cx="458592" cy="365125"/>
          </a:xfrm>
        </p:spPr>
        <p:txBody>
          <a:bodyPr vert="horz" lIns="91440" tIns="45720" rIns="91440" bIns="45720" rtlCol="0" anchor="ctr">
            <a:normAutofit/>
          </a:bodyPr>
          <a:lstStyle/>
          <a:p>
            <a:pPr>
              <a:spcAft>
                <a:spcPts val="600"/>
              </a:spcAft>
            </a:pPr>
            <a:fld id="{47FEACEE-25B4-4A2D-B147-27296E36371D}" type="slidenum">
              <a:rPr lang="en-US" altLang="zh-CN" noProof="0" smtClean="0"/>
              <a:pPr>
                <a:spcAft>
                  <a:spcPts val="600"/>
                </a:spcAft>
              </a:pPr>
              <a:t>56</a:t>
            </a:fld>
            <a:endParaRPr lang="en-US" altLang="zh-CN" noProof="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4294967295"/>
          </p:nvPr>
        </p:nvSpPr>
        <p:spPr>
          <a:xfrm>
            <a:off x="484632" y="6217920"/>
            <a:ext cx="4114800" cy="365125"/>
          </a:xfrm>
        </p:spPr>
        <p:txBody>
          <a:bodyPr/>
          <a:lstStyle/>
          <a:p>
            <a:pPr>
              <a:spcAft>
                <a:spcPts val="600"/>
              </a:spcAft>
            </a:pPr>
            <a:r>
              <a:rPr lang="en-US"/>
              <a:t>Developing A Student Exchange Management System</a:t>
            </a:r>
          </a:p>
        </p:txBody>
      </p:sp>
      <p:sp>
        <p:nvSpPr>
          <p:cNvPr id="18" name="Text Placeholder 34">
            <a:extLst>
              <a:ext uri="{FF2B5EF4-FFF2-40B4-BE49-F238E27FC236}">
                <a16:creationId xmlns:a16="http://schemas.microsoft.com/office/drawing/2014/main" id="{10C8EC32-D923-A477-5F24-798A91156000}"/>
              </a:ext>
            </a:extLst>
          </p:cNvPr>
          <p:cNvSpPr txBox="1">
            <a:spLocks/>
          </p:cNvSpPr>
          <p:nvPr/>
        </p:nvSpPr>
        <p:spPr>
          <a:xfrm>
            <a:off x="4605224" y="4182074"/>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Axios </a:t>
            </a:r>
            <a:endParaRPr lang="en-US" altLang="zh-CN" sz="2800" b="0" kern="1200" dirty="0"/>
          </a:p>
        </p:txBody>
      </p:sp>
      <p:pic>
        <p:nvPicPr>
          <p:cNvPr id="25" name="Picture 24" descr="Community Contest] A logo for Axios · Issue #2130 · axios/axios · GitHub">
            <a:extLst>
              <a:ext uri="{FF2B5EF4-FFF2-40B4-BE49-F238E27FC236}">
                <a16:creationId xmlns:a16="http://schemas.microsoft.com/office/drawing/2014/main" id="{441BD7D3-633D-C57D-C283-E1F66FF48197}"/>
              </a:ext>
            </a:extLst>
          </p:cNvPr>
          <p:cNvPicPr>
            <a:picLocks noChangeAspect="1"/>
          </p:cNvPicPr>
          <p:nvPr/>
        </p:nvPicPr>
        <p:blipFill rotWithShape="1">
          <a:blip r:embed="rId3">
            <a:extLst>
              <a:ext uri="{28A0092B-C50C-407E-A947-70E740481C1C}">
                <a14:useLocalDpi xmlns:a14="http://schemas.microsoft.com/office/drawing/2010/main" val="0"/>
              </a:ext>
            </a:extLst>
          </a:blip>
          <a:srcRect l="2862" t="15210" r="2551" b="10493"/>
          <a:stretch/>
        </p:blipFill>
        <p:spPr bwMode="auto">
          <a:xfrm>
            <a:off x="4709301" y="2992966"/>
            <a:ext cx="835234" cy="831026"/>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pic>
        <p:nvPicPr>
          <p:cNvPr id="26" name="Picture 25" descr="JWT Logo PNG Vector (SVG) Free Download">
            <a:extLst>
              <a:ext uri="{FF2B5EF4-FFF2-40B4-BE49-F238E27FC236}">
                <a16:creationId xmlns:a16="http://schemas.microsoft.com/office/drawing/2014/main" id="{5B8CEC1E-FC07-6E3B-45CC-28355F5A5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6510" y="2992966"/>
            <a:ext cx="835234" cy="831026"/>
          </a:xfrm>
          <a:prstGeom prst="roundRect">
            <a:avLst>
              <a:gd name="adj" fmla="val 8594"/>
            </a:avLst>
          </a:prstGeom>
          <a:solidFill>
            <a:srgbClr val="FFFFFF">
              <a:shade val="85000"/>
            </a:srgbClr>
          </a:solidFill>
          <a:ln>
            <a:solidFill>
              <a:schemeClr val="bg1">
                <a:lumMod val="75000"/>
              </a:schemeClr>
            </a:solidFill>
          </a:ln>
          <a:effectLst/>
        </p:spPr>
      </p:pic>
      <p:pic>
        <p:nvPicPr>
          <p:cNvPr id="27" name="Picture 26" descr="Different Online Crypto Tools">
            <a:extLst>
              <a:ext uri="{FF2B5EF4-FFF2-40B4-BE49-F238E27FC236}">
                <a16:creationId xmlns:a16="http://schemas.microsoft.com/office/drawing/2014/main" id="{59B0634D-B14A-1E18-8BD8-88F71A88E7E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3719" y="2989172"/>
            <a:ext cx="835760" cy="831026"/>
          </a:xfrm>
          <a:prstGeom prst="roundRect">
            <a:avLst>
              <a:gd name="adj" fmla="val 8594"/>
            </a:avLst>
          </a:prstGeom>
          <a:solidFill>
            <a:srgbClr val="FFFFFF">
              <a:shade val="85000"/>
            </a:srgbClr>
          </a:solidFill>
          <a:ln>
            <a:solidFill>
              <a:schemeClr val="bg1">
                <a:lumMod val="75000"/>
              </a:schemeClr>
            </a:solidFill>
          </a:ln>
          <a:effectLst/>
        </p:spPr>
      </p:pic>
      <p:pic>
        <p:nvPicPr>
          <p:cNvPr id="28" name="Picture 27" descr="GitHub - nodemailer/nodemailer: ✉️ Send e-mails with Node.JS – easy as cake!">
            <a:extLst>
              <a:ext uri="{FF2B5EF4-FFF2-40B4-BE49-F238E27FC236}">
                <a16:creationId xmlns:a16="http://schemas.microsoft.com/office/drawing/2014/main" id="{102E7791-6CA5-2BF4-CDE8-FB8D125AC04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70928" y="2986602"/>
            <a:ext cx="835760" cy="829982"/>
          </a:xfrm>
          <a:prstGeom prst="roundRect">
            <a:avLst>
              <a:gd name="adj" fmla="val 8594"/>
            </a:avLst>
          </a:prstGeom>
          <a:solidFill>
            <a:srgbClr val="FFFFFF">
              <a:shade val="85000"/>
            </a:srgbClr>
          </a:solidFill>
          <a:ln>
            <a:solidFill>
              <a:schemeClr val="bg1">
                <a:lumMod val="75000"/>
              </a:schemeClr>
            </a:solidFill>
          </a:ln>
          <a:effectLst/>
        </p:spPr>
      </p:pic>
      <p:pic>
        <p:nvPicPr>
          <p:cNvPr id="29" name="Picture 28" descr="A picture containing cat, mammal, silhouette&#10;&#10;Description automatically generated">
            <a:extLst>
              <a:ext uri="{FF2B5EF4-FFF2-40B4-BE49-F238E27FC236}">
                <a16:creationId xmlns:a16="http://schemas.microsoft.com/office/drawing/2014/main" id="{8A44BF41-32A1-C9D2-297F-87A479157F6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366" t="17151" r="16770" b="18659"/>
          <a:stretch/>
        </p:blipFill>
        <p:spPr bwMode="auto">
          <a:xfrm>
            <a:off x="4709301" y="5142937"/>
            <a:ext cx="835760" cy="826863"/>
          </a:xfrm>
          <a:prstGeom prst="roundRect">
            <a:avLst>
              <a:gd name="adj" fmla="val 8594"/>
            </a:avLst>
          </a:prstGeom>
          <a:solidFill>
            <a:srgbClr val="FFFFFF">
              <a:shade val="85000"/>
            </a:srgbClr>
          </a:solidFill>
          <a:ln>
            <a:solidFill>
              <a:schemeClr val="bg1">
                <a:lumMod val="75000"/>
              </a:schemeClr>
            </a:solidFill>
          </a:ln>
          <a:effectLst/>
          <a:extLst>
            <a:ext uri="{53640926-AAD7-44D8-BBD7-CCE9431645EC}">
              <a14:shadowObscured xmlns:a14="http://schemas.microsoft.com/office/drawing/2010/main"/>
            </a:ext>
          </a:extLst>
        </p:spPr>
      </p:pic>
      <p:pic>
        <p:nvPicPr>
          <p:cNvPr id="30" name="Picture 29" descr="A picture containing rectangle, building, design&#10;&#10;Description automatically generated">
            <a:extLst>
              <a:ext uri="{FF2B5EF4-FFF2-40B4-BE49-F238E27FC236}">
                <a16:creationId xmlns:a16="http://schemas.microsoft.com/office/drawing/2014/main" id="{3CFC9062-5A5F-51D6-A059-01F6789A9BD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96510" y="5142942"/>
            <a:ext cx="835760" cy="826858"/>
          </a:xfrm>
          <a:prstGeom prst="roundRect">
            <a:avLst>
              <a:gd name="adj" fmla="val 8594"/>
            </a:avLst>
          </a:prstGeom>
          <a:solidFill>
            <a:srgbClr val="FFFFFF">
              <a:shade val="85000"/>
            </a:srgbClr>
          </a:solidFill>
          <a:ln>
            <a:solidFill>
              <a:schemeClr val="bg1">
                <a:lumMod val="75000"/>
              </a:schemeClr>
            </a:solidFill>
          </a:ln>
          <a:effectLst/>
        </p:spPr>
      </p:pic>
      <p:pic>
        <p:nvPicPr>
          <p:cNvPr id="31" name="Picture 30" descr="A picture containing graphics, electric blue, symbol, screenshot&#10;&#10;Description automatically generated">
            <a:extLst>
              <a:ext uri="{FF2B5EF4-FFF2-40B4-BE49-F238E27FC236}">
                <a16:creationId xmlns:a16="http://schemas.microsoft.com/office/drawing/2014/main" id="{777B9B6C-8B45-10BD-8D93-30DA959A8AD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3719" y="5141905"/>
            <a:ext cx="835760" cy="827895"/>
          </a:xfrm>
          <a:prstGeom prst="roundRect">
            <a:avLst>
              <a:gd name="adj" fmla="val 8594"/>
            </a:avLst>
          </a:prstGeom>
          <a:solidFill>
            <a:srgbClr val="FFFFFF">
              <a:shade val="85000"/>
            </a:srgbClr>
          </a:solidFill>
          <a:ln>
            <a:solidFill>
              <a:schemeClr val="bg1">
                <a:lumMod val="75000"/>
              </a:schemeClr>
            </a:solidFill>
          </a:ln>
          <a:effectLst/>
        </p:spPr>
      </p:pic>
      <p:pic>
        <p:nvPicPr>
          <p:cNvPr id="32" name="Picture 31" descr="A picture containing text, graphics, font, logo&#10;&#10;Description automatically generated">
            <a:extLst>
              <a:ext uri="{FF2B5EF4-FFF2-40B4-BE49-F238E27FC236}">
                <a16:creationId xmlns:a16="http://schemas.microsoft.com/office/drawing/2014/main" id="{C90FE518-A7B6-ED2C-56CD-7AFB709F810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69880" y="5129583"/>
            <a:ext cx="836808" cy="826858"/>
          </a:xfrm>
          <a:prstGeom prst="roundRect">
            <a:avLst>
              <a:gd name="adj" fmla="val 8594"/>
            </a:avLst>
          </a:prstGeom>
          <a:solidFill>
            <a:srgbClr val="FFFFFF">
              <a:shade val="85000"/>
            </a:srgbClr>
          </a:solidFill>
          <a:ln>
            <a:solidFill>
              <a:schemeClr val="bg1">
                <a:lumMod val="75000"/>
              </a:schemeClr>
            </a:solidFill>
          </a:ln>
          <a:effectLst/>
        </p:spPr>
      </p:pic>
      <p:sp>
        <p:nvSpPr>
          <p:cNvPr id="33" name="Text Placeholder 34">
            <a:extLst>
              <a:ext uri="{FF2B5EF4-FFF2-40B4-BE49-F238E27FC236}">
                <a16:creationId xmlns:a16="http://schemas.microsoft.com/office/drawing/2014/main" id="{E4E9E386-DE3B-B700-0C53-A5947B6DD273}"/>
              </a:ext>
            </a:extLst>
          </p:cNvPr>
          <p:cNvSpPr txBox="1">
            <a:spLocks/>
          </p:cNvSpPr>
          <p:nvPr/>
        </p:nvSpPr>
        <p:spPr>
          <a:xfrm>
            <a:off x="4605223" y="4188451"/>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JSON Web Tokens </a:t>
            </a:r>
            <a:endParaRPr lang="en-US" altLang="zh-CN" sz="2800" b="0" kern="1200" dirty="0"/>
          </a:p>
        </p:txBody>
      </p:sp>
      <p:sp>
        <p:nvSpPr>
          <p:cNvPr id="34" name="Text Placeholder 34">
            <a:extLst>
              <a:ext uri="{FF2B5EF4-FFF2-40B4-BE49-F238E27FC236}">
                <a16:creationId xmlns:a16="http://schemas.microsoft.com/office/drawing/2014/main" id="{21264158-8343-BF96-5F10-813CE00F8D17}"/>
              </a:ext>
            </a:extLst>
          </p:cNvPr>
          <p:cNvSpPr txBox="1">
            <a:spLocks/>
          </p:cNvSpPr>
          <p:nvPr/>
        </p:nvSpPr>
        <p:spPr>
          <a:xfrm>
            <a:off x="4631244" y="4182074"/>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Bcrypt </a:t>
            </a:r>
            <a:endParaRPr lang="en-US" altLang="zh-CN" sz="2800" b="0" kern="1200" dirty="0"/>
          </a:p>
        </p:txBody>
      </p:sp>
      <p:sp>
        <p:nvSpPr>
          <p:cNvPr id="35" name="Text Placeholder 34">
            <a:extLst>
              <a:ext uri="{FF2B5EF4-FFF2-40B4-BE49-F238E27FC236}">
                <a16:creationId xmlns:a16="http://schemas.microsoft.com/office/drawing/2014/main" id="{0B336439-6870-FA30-A8BA-04D91E96EBAB}"/>
              </a:ext>
            </a:extLst>
          </p:cNvPr>
          <p:cNvSpPr txBox="1">
            <a:spLocks/>
          </p:cNvSpPr>
          <p:nvPr/>
        </p:nvSpPr>
        <p:spPr>
          <a:xfrm>
            <a:off x="4631244" y="4190889"/>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Nodemailer </a:t>
            </a:r>
            <a:endParaRPr lang="en-US" altLang="zh-CN" sz="2800" b="0" kern="1200" dirty="0"/>
          </a:p>
        </p:txBody>
      </p:sp>
      <p:sp>
        <p:nvSpPr>
          <p:cNvPr id="36" name="Text Placeholder 34">
            <a:extLst>
              <a:ext uri="{FF2B5EF4-FFF2-40B4-BE49-F238E27FC236}">
                <a16:creationId xmlns:a16="http://schemas.microsoft.com/office/drawing/2014/main" id="{3815890A-D233-D67C-B759-6D1E243F615F}"/>
              </a:ext>
            </a:extLst>
          </p:cNvPr>
          <p:cNvSpPr txBox="1">
            <a:spLocks/>
          </p:cNvSpPr>
          <p:nvPr/>
        </p:nvSpPr>
        <p:spPr>
          <a:xfrm>
            <a:off x="4631244" y="4194828"/>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GitHub</a:t>
            </a:r>
            <a:endParaRPr lang="en-US" altLang="zh-CN" sz="2800" b="0" kern="1200" dirty="0"/>
          </a:p>
        </p:txBody>
      </p:sp>
      <p:sp>
        <p:nvSpPr>
          <p:cNvPr id="37" name="Text Placeholder 34">
            <a:extLst>
              <a:ext uri="{FF2B5EF4-FFF2-40B4-BE49-F238E27FC236}">
                <a16:creationId xmlns:a16="http://schemas.microsoft.com/office/drawing/2014/main" id="{C66C977B-7BAA-16FB-7868-A91C3100D8DE}"/>
              </a:ext>
            </a:extLst>
          </p:cNvPr>
          <p:cNvSpPr txBox="1">
            <a:spLocks/>
          </p:cNvSpPr>
          <p:nvPr/>
        </p:nvSpPr>
        <p:spPr>
          <a:xfrm>
            <a:off x="4618233" y="4194828"/>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Lucidchart</a:t>
            </a:r>
            <a:endParaRPr lang="en-US" altLang="zh-CN" sz="2800" b="0" kern="1200" dirty="0"/>
          </a:p>
        </p:txBody>
      </p:sp>
      <p:sp>
        <p:nvSpPr>
          <p:cNvPr id="38" name="Text Placeholder 34">
            <a:extLst>
              <a:ext uri="{FF2B5EF4-FFF2-40B4-BE49-F238E27FC236}">
                <a16:creationId xmlns:a16="http://schemas.microsoft.com/office/drawing/2014/main" id="{7360357C-828F-7892-3EC6-775B3AB50461}"/>
              </a:ext>
            </a:extLst>
          </p:cNvPr>
          <p:cNvSpPr txBox="1">
            <a:spLocks/>
          </p:cNvSpPr>
          <p:nvPr/>
        </p:nvSpPr>
        <p:spPr>
          <a:xfrm>
            <a:off x="4624738" y="4182074"/>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Microsoft Office Visio 2019 </a:t>
            </a:r>
            <a:endParaRPr lang="en-US" altLang="zh-CN" sz="2800" b="0" kern="1200" dirty="0"/>
          </a:p>
        </p:txBody>
      </p:sp>
      <p:sp>
        <p:nvSpPr>
          <p:cNvPr id="39" name="Text Placeholder 34">
            <a:extLst>
              <a:ext uri="{FF2B5EF4-FFF2-40B4-BE49-F238E27FC236}">
                <a16:creationId xmlns:a16="http://schemas.microsoft.com/office/drawing/2014/main" id="{C4043A7D-1BE6-AAC4-26F5-4363C9DB8D05}"/>
              </a:ext>
            </a:extLst>
          </p:cNvPr>
          <p:cNvSpPr txBox="1">
            <a:spLocks/>
          </p:cNvSpPr>
          <p:nvPr/>
        </p:nvSpPr>
        <p:spPr>
          <a:xfrm>
            <a:off x="4611728" y="4182074"/>
            <a:ext cx="5613363"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b="0" dirty="0"/>
              <a:t>reCAPTCHA</a:t>
            </a:r>
            <a:endParaRPr lang="en-US" altLang="zh-CN" sz="2800" b="0" kern="1200" dirty="0"/>
          </a:p>
        </p:txBody>
      </p:sp>
    </p:spTree>
    <p:extLst>
      <p:ext uri="{BB962C8B-B14F-4D97-AF65-F5344CB8AC3E}">
        <p14:creationId xmlns:p14="http://schemas.microsoft.com/office/powerpoint/2010/main" val="13007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endCondLst>
                                    <p:cond evt="onNext" delay="0">
                                      <p:tgtEl>
                                        <p:sldTgt/>
                                      </p:tgtEl>
                                    </p:cond>
                                  </p:endCondLst>
                                  <p:childTnLst>
                                    <p:set>
                                      <p:cBhvr>
                                        <p:cTn id="48" dur="indefinite"/>
                                        <p:tgtEl>
                                          <p:spTgt spid="26"/>
                                        </p:tgtEl>
                                        <p:attrNameLst>
                                          <p:attrName>style.opacity</p:attrName>
                                        </p:attrNameLst>
                                      </p:cBhvr>
                                      <p:to>
                                        <p:strVal val="0.5"/>
                                      </p:to>
                                    </p:set>
                                    <p:animEffect filter="image" prLst="opacity: 0.5">
                                      <p:cBhvr rctx="IE">
                                        <p:cTn id="49" dur="indefinite"/>
                                        <p:tgtEl>
                                          <p:spTgt spid="26"/>
                                        </p:tgtEl>
                                      </p:cBhvr>
                                    </p:animEffect>
                                  </p:childTnLst>
                                </p:cTn>
                              </p:par>
                              <p:par>
                                <p:cTn id="50" presetID="9" presetClass="emph" presetSubtype="0" nodeType="withEffect">
                                  <p:stCondLst>
                                    <p:cond delay="0"/>
                                  </p:stCondLst>
                                  <p:endCondLst>
                                    <p:cond evt="onNext" delay="0">
                                      <p:tgtEl>
                                        <p:sldTgt/>
                                      </p:tgtEl>
                                    </p:cond>
                                  </p:endCondLst>
                                  <p:childTnLst>
                                    <p:set>
                                      <p:cBhvr>
                                        <p:cTn id="51" dur="indefinite"/>
                                        <p:tgtEl>
                                          <p:spTgt spid="27"/>
                                        </p:tgtEl>
                                        <p:attrNameLst>
                                          <p:attrName>style.opacity</p:attrName>
                                        </p:attrNameLst>
                                      </p:cBhvr>
                                      <p:to>
                                        <p:strVal val="0.5"/>
                                      </p:to>
                                    </p:set>
                                    <p:animEffect filter="image" prLst="opacity: 0.5">
                                      <p:cBhvr rctx="IE">
                                        <p:cTn id="52" dur="indefinite"/>
                                        <p:tgtEl>
                                          <p:spTgt spid="27"/>
                                        </p:tgtEl>
                                      </p:cBhvr>
                                    </p:animEffect>
                                  </p:childTnLst>
                                </p:cTn>
                              </p:par>
                              <p:par>
                                <p:cTn id="53" presetID="9" presetClass="emph" presetSubtype="0" nodeType="withEffect">
                                  <p:stCondLst>
                                    <p:cond delay="0"/>
                                  </p:stCondLst>
                                  <p:endCondLst>
                                    <p:cond evt="onNext" delay="0">
                                      <p:tgtEl>
                                        <p:sldTgt/>
                                      </p:tgtEl>
                                    </p:cond>
                                  </p:endCondLst>
                                  <p:childTnLst>
                                    <p:set>
                                      <p:cBhvr>
                                        <p:cTn id="54" dur="indefinite"/>
                                        <p:tgtEl>
                                          <p:spTgt spid="28"/>
                                        </p:tgtEl>
                                        <p:attrNameLst>
                                          <p:attrName>style.opacity</p:attrName>
                                        </p:attrNameLst>
                                      </p:cBhvr>
                                      <p:to>
                                        <p:strVal val="0.5"/>
                                      </p:to>
                                    </p:set>
                                    <p:animEffect filter="image" prLst="opacity: 0.5">
                                      <p:cBhvr rctx="IE">
                                        <p:cTn id="55" dur="indefinite"/>
                                        <p:tgtEl>
                                          <p:spTgt spid="28"/>
                                        </p:tgtEl>
                                      </p:cBhvr>
                                    </p:animEffect>
                                  </p:childTnLst>
                                </p:cTn>
                              </p:par>
                              <p:par>
                                <p:cTn id="56" presetID="9" presetClass="emph" presetSubtype="0" nodeType="withEffect">
                                  <p:stCondLst>
                                    <p:cond delay="0"/>
                                  </p:stCondLst>
                                  <p:endCondLst>
                                    <p:cond evt="onNext" delay="0">
                                      <p:tgtEl>
                                        <p:sldTgt/>
                                      </p:tgtEl>
                                    </p:cond>
                                  </p:endCondLst>
                                  <p:childTnLst>
                                    <p:set>
                                      <p:cBhvr>
                                        <p:cTn id="57" dur="indefinite"/>
                                        <p:tgtEl>
                                          <p:spTgt spid="29"/>
                                        </p:tgtEl>
                                        <p:attrNameLst>
                                          <p:attrName>style.opacity</p:attrName>
                                        </p:attrNameLst>
                                      </p:cBhvr>
                                      <p:to>
                                        <p:strVal val="0.5"/>
                                      </p:to>
                                    </p:set>
                                    <p:animEffect filter="image" prLst="opacity: 0.5">
                                      <p:cBhvr rctx="IE">
                                        <p:cTn id="58" dur="indefinite"/>
                                        <p:tgtEl>
                                          <p:spTgt spid="29"/>
                                        </p:tgtEl>
                                      </p:cBhvr>
                                    </p:animEffect>
                                  </p:childTnLst>
                                </p:cTn>
                              </p:par>
                              <p:par>
                                <p:cTn id="59" presetID="9" presetClass="emph" presetSubtype="0" nodeType="withEffect">
                                  <p:stCondLst>
                                    <p:cond delay="0"/>
                                  </p:stCondLst>
                                  <p:endCondLst>
                                    <p:cond evt="onNext" delay="0">
                                      <p:tgtEl>
                                        <p:sldTgt/>
                                      </p:tgtEl>
                                    </p:cond>
                                  </p:endCondLst>
                                  <p:childTnLst>
                                    <p:set>
                                      <p:cBhvr>
                                        <p:cTn id="60" dur="indefinite"/>
                                        <p:tgtEl>
                                          <p:spTgt spid="30"/>
                                        </p:tgtEl>
                                        <p:attrNameLst>
                                          <p:attrName>style.opacity</p:attrName>
                                        </p:attrNameLst>
                                      </p:cBhvr>
                                      <p:to>
                                        <p:strVal val="0.5"/>
                                      </p:to>
                                    </p:set>
                                    <p:animEffect filter="image" prLst="opacity: 0.5">
                                      <p:cBhvr rctx="IE">
                                        <p:cTn id="61" dur="indefinite"/>
                                        <p:tgtEl>
                                          <p:spTgt spid="30"/>
                                        </p:tgtEl>
                                      </p:cBhvr>
                                    </p:animEffect>
                                  </p:childTnLst>
                                </p:cTn>
                              </p:par>
                              <p:par>
                                <p:cTn id="62" presetID="9" presetClass="emph" presetSubtype="0" nodeType="withEffect">
                                  <p:stCondLst>
                                    <p:cond delay="0"/>
                                  </p:stCondLst>
                                  <p:endCondLst>
                                    <p:cond evt="onNext" delay="0">
                                      <p:tgtEl>
                                        <p:sldTgt/>
                                      </p:tgtEl>
                                    </p:cond>
                                  </p:endCondLst>
                                  <p:childTnLst>
                                    <p:set>
                                      <p:cBhvr>
                                        <p:cTn id="63" dur="indefinite"/>
                                        <p:tgtEl>
                                          <p:spTgt spid="31"/>
                                        </p:tgtEl>
                                        <p:attrNameLst>
                                          <p:attrName>style.opacity</p:attrName>
                                        </p:attrNameLst>
                                      </p:cBhvr>
                                      <p:to>
                                        <p:strVal val="0.5"/>
                                      </p:to>
                                    </p:set>
                                    <p:animEffect filter="image" prLst="opacity: 0.5">
                                      <p:cBhvr rctx="IE">
                                        <p:cTn id="64" dur="indefinite"/>
                                        <p:tgtEl>
                                          <p:spTgt spid="31"/>
                                        </p:tgtEl>
                                      </p:cBhvr>
                                    </p:animEffect>
                                  </p:childTnLst>
                                </p:cTn>
                              </p:par>
                              <p:par>
                                <p:cTn id="65" presetID="9" presetClass="emph" presetSubtype="0" nodeType="withEffect">
                                  <p:stCondLst>
                                    <p:cond delay="0"/>
                                  </p:stCondLst>
                                  <p:endCondLst>
                                    <p:cond evt="onNext" delay="0">
                                      <p:tgtEl>
                                        <p:sldTgt/>
                                      </p:tgtEl>
                                    </p:cond>
                                  </p:endCondLst>
                                  <p:childTnLst>
                                    <p:set>
                                      <p:cBhvr>
                                        <p:cTn id="66" dur="indefinite"/>
                                        <p:tgtEl>
                                          <p:spTgt spid="32"/>
                                        </p:tgtEl>
                                        <p:attrNameLst>
                                          <p:attrName>style.opacity</p:attrName>
                                        </p:attrNameLst>
                                      </p:cBhvr>
                                      <p:to>
                                        <p:strVal val="0.5"/>
                                      </p:to>
                                    </p:set>
                                    <p:animEffect filter="image" prLst="opacity: 0.5">
                                      <p:cBhvr rctx="IE">
                                        <p:cTn id="67" dur="indefinite"/>
                                        <p:tgtEl>
                                          <p:spTgt spid="32"/>
                                        </p:tgtEl>
                                      </p:cBhvr>
                                    </p:animEffect>
                                  </p:childTnLst>
                                </p:cTn>
                              </p:par>
                              <p:par>
                                <p:cTn id="68" presetID="42"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1000"/>
                                        <p:tgtEl>
                                          <p:spTgt spid="18"/>
                                        </p:tgtEl>
                                      </p:cBhvr>
                                    </p:animEffect>
                                    <p:anim calcmode="lin" valueType="num">
                                      <p:cBhvr>
                                        <p:cTn id="77" dur="1000"/>
                                        <p:tgtEl>
                                          <p:spTgt spid="18"/>
                                        </p:tgtEl>
                                        <p:attrNameLst>
                                          <p:attrName>ppt_x</p:attrName>
                                        </p:attrNameLst>
                                      </p:cBhvr>
                                      <p:tavLst>
                                        <p:tav tm="0">
                                          <p:val>
                                            <p:strVal val="ppt_x"/>
                                          </p:val>
                                        </p:tav>
                                        <p:tav tm="100000">
                                          <p:val>
                                            <p:strVal val="ppt_x"/>
                                          </p:val>
                                        </p:tav>
                                      </p:tavLst>
                                    </p:anim>
                                    <p:anim calcmode="lin" valueType="num">
                                      <p:cBhvr>
                                        <p:cTn id="78" dur="1000"/>
                                        <p:tgtEl>
                                          <p:spTgt spid="18"/>
                                        </p:tgtEl>
                                        <p:attrNameLst>
                                          <p:attrName>ppt_y</p:attrName>
                                        </p:attrNameLst>
                                      </p:cBhvr>
                                      <p:tavLst>
                                        <p:tav tm="0">
                                          <p:val>
                                            <p:strVal val="ppt_y"/>
                                          </p:val>
                                        </p:tav>
                                        <p:tav tm="100000">
                                          <p:val>
                                            <p:strVal val="ppt_y+.1"/>
                                          </p:val>
                                        </p:tav>
                                      </p:tavLst>
                                    </p:anim>
                                    <p:set>
                                      <p:cBhvr>
                                        <p:cTn id="79" dur="1" fill="hold">
                                          <p:stCondLst>
                                            <p:cond delay="999"/>
                                          </p:stCondLst>
                                        </p:cTn>
                                        <p:tgtEl>
                                          <p:spTgt spid="18"/>
                                        </p:tgtEl>
                                        <p:attrNameLst>
                                          <p:attrName>style.visibility</p:attrName>
                                        </p:attrNameLst>
                                      </p:cBhvr>
                                      <p:to>
                                        <p:strVal val="hidden"/>
                                      </p:to>
                                    </p:set>
                                  </p:childTnLst>
                                </p:cTn>
                              </p:par>
                              <p:par>
                                <p:cTn id="80" presetID="9" presetClass="emph" presetSubtype="0" nodeType="withEffect">
                                  <p:stCondLst>
                                    <p:cond delay="0"/>
                                  </p:stCondLst>
                                  <p:endCondLst>
                                    <p:cond evt="onNext" delay="0">
                                      <p:tgtEl>
                                        <p:sldTgt/>
                                      </p:tgtEl>
                                    </p:cond>
                                  </p:endCondLst>
                                  <p:childTnLst>
                                    <p:set>
                                      <p:cBhvr>
                                        <p:cTn id="81" dur="indefinite"/>
                                        <p:tgtEl>
                                          <p:spTgt spid="25"/>
                                        </p:tgtEl>
                                        <p:attrNameLst>
                                          <p:attrName>style.opacity</p:attrName>
                                        </p:attrNameLst>
                                      </p:cBhvr>
                                      <p:to>
                                        <p:strVal val="0.5"/>
                                      </p:to>
                                    </p:set>
                                    <p:animEffect filter="image" prLst="opacity: 0.5">
                                      <p:cBhvr rctx="IE">
                                        <p:cTn id="82" dur="indefinite"/>
                                        <p:tgtEl>
                                          <p:spTgt spid="25"/>
                                        </p:tgtEl>
                                      </p:cBhvr>
                                    </p:animEffect>
                                  </p:childTnLst>
                                </p:cTn>
                              </p:par>
                              <p:par>
                                <p:cTn id="83" presetID="9" presetClass="emph" presetSubtype="0" nodeType="withEffect">
                                  <p:stCondLst>
                                    <p:cond delay="0"/>
                                  </p:stCondLst>
                                  <p:endCondLst>
                                    <p:cond evt="onNext" delay="0">
                                      <p:tgtEl>
                                        <p:sldTgt/>
                                      </p:tgtEl>
                                    </p:cond>
                                  </p:endCondLst>
                                  <p:childTnLst>
                                    <p:set>
                                      <p:cBhvr>
                                        <p:cTn id="84" dur="indefinite"/>
                                        <p:tgtEl>
                                          <p:spTgt spid="27"/>
                                        </p:tgtEl>
                                        <p:attrNameLst>
                                          <p:attrName>style.opacity</p:attrName>
                                        </p:attrNameLst>
                                      </p:cBhvr>
                                      <p:to>
                                        <p:strVal val="0.5"/>
                                      </p:to>
                                    </p:set>
                                    <p:animEffect filter="image" prLst="opacity: 0.5">
                                      <p:cBhvr rctx="IE">
                                        <p:cTn id="85" dur="indefinite"/>
                                        <p:tgtEl>
                                          <p:spTgt spid="27"/>
                                        </p:tgtEl>
                                      </p:cBhvr>
                                    </p:animEffect>
                                  </p:childTnLst>
                                </p:cTn>
                              </p:par>
                              <p:par>
                                <p:cTn id="86" presetID="9" presetClass="emph" presetSubtype="0" nodeType="withEffect">
                                  <p:stCondLst>
                                    <p:cond delay="0"/>
                                  </p:stCondLst>
                                  <p:endCondLst>
                                    <p:cond evt="onNext" delay="0">
                                      <p:tgtEl>
                                        <p:sldTgt/>
                                      </p:tgtEl>
                                    </p:cond>
                                  </p:endCondLst>
                                  <p:childTnLst>
                                    <p:set>
                                      <p:cBhvr>
                                        <p:cTn id="87" dur="indefinite"/>
                                        <p:tgtEl>
                                          <p:spTgt spid="28"/>
                                        </p:tgtEl>
                                        <p:attrNameLst>
                                          <p:attrName>style.opacity</p:attrName>
                                        </p:attrNameLst>
                                      </p:cBhvr>
                                      <p:to>
                                        <p:strVal val="0.5"/>
                                      </p:to>
                                    </p:set>
                                    <p:animEffect filter="image" prLst="opacity: 0.5">
                                      <p:cBhvr rctx="IE">
                                        <p:cTn id="88" dur="indefinite"/>
                                        <p:tgtEl>
                                          <p:spTgt spid="28"/>
                                        </p:tgtEl>
                                      </p:cBhvr>
                                    </p:animEffect>
                                  </p:childTnLst>
                                </p:cTn>
                              </p:par>
                              <p:par>
                                <p:cTn id="89" presetID="9" presetClass="emph" presetSubtype="0" nodeType="withEffect">
                                  <p:stCondLst>
                                    <p:cond delay="0"/>
                                  </p:stCondLst>
                                  <p:endCondLst>
                                    <p:cond evt="onNext" delay="0">
                                      <p:tgtEl>
                                        <p:sldTgt/>
                                      </p:tgtEl>
                                    </p:cond>
                                  </p:endCondLst>
                                  <p:childTnLst>
                                    <p:set>
                                      <p:cBhvr>
                                        <p:cTn id="90" dur="indefinite"/>
                                        <p:tgtEl>
                                          <p:spTgt spid="29"/>
                                        </p:tgtEl>
                                        <p:attrNameLst>
                                          <p:attrName>style.opacity</p:attrName>
                                        </p:attrNameLst>
                                      </p:cBhvr>
                                      <p:to>
                                        <p:strVal val="0.5"/>
                                      </p:to>
                                    </p:set>
                                    <p:animEffect filter="image" prLst="opacity: 0.5">
                                      <p:cBhvr rctx="IE">
                                        <p:cTn id="91" dur="indefinite"/>
                                        <p:tgtEl>
                                          <p:spTgt spid="29"/>
                                        </p:tgtEl>
                                      </p:cBhvr>
                                    </p:animEffect>
                                  </p:childTnLst>
                                </p:cTn>
                              </p:par>
                              <p:par>
                                <p:cTn id="92" presetID="9" presetClass="emph" presetSubtype="0" nodeType="withEffect">
                                  <p:stCondLst>
                                    <p:cond delay="0"/>
                                  </p:stCondLst>
                                  <p:endCondLst>
                                    <p:cond evt="onNext" delay="0">
                                      <p:tgtEl>
                                        <p:sldTgt/>
                                      </p:tgtEl>
                                    </p:cond>
                                  </p:endCondLst>
                                  <p:childTnLst>
                                    <p:set>
                                      <p:cBhvr>
                                        <p:cTn id="93" dur="indefinite"/>
                                        <p:tgtEl>
                                          <p:spTgt spid="30"/>
                                        </p:tgtEl>
                                        <p:attrNameLst>
                                          <p:attrName>style.opacity</p:attrName>
                                        </p:attrNameLst>
                                      </p:cBhvr>
                                      <p:to>
                                        <p:strVal val="0.5"/>
                                      </p:to>
                                    </p:set>
                                    <p:animEffect filter="image" prLst="opacity: 0.5">
                                      <p:cBhvr rctx="IE">
                                        <p:cTn id="94" dur="indefinite"/>
                                        <p:tgtEl>
                                          <p:spTgt spid="30"/>
                                        </p:tgtEl>
                                      </p:cBhvr>
                                    </p:animEffect>
                                  </p:childTnLst>
                                </p:cTn>
                              </p:par>
                              <p:par>
                                <p:cTn id="95" presetID="9" presetClass="emph" presetSubtype="0" nodeType="withEffect">
                                  <p:stCondLst>
                                    <p:cond delay="0"/>
                                  </p:stCondLst>
                                  <p:endCondLst>
                                    <p:cond evt="onNext" delay="0">
                                      <p:tgtEl>
                                        <p:sldTgt/>
                                      </p:tgtEl>
                                    </p:cond>
                                  </p:endCondLst>
                                  <p:childTnLst>
                                    <p:set>
                                      <p:cBhvr>
                                        <p:cTn id="96" dur="indefinite"/>
                                        <p:tgtEl>
                                          <p:spTgt spid="31"/>
                                        </p:tgtEl>
                                        <p:attrNameLst>
                                          <p:attrName>style.opacity</p:attrName>
                                        </p:attrNameLst>
                                      </p:cBhvr>
                                      <p:to>
                                        <p:strVal val="0.5"/>
                                      </p:to>
                                    </p:set>
                                    <p:animEffect filter="image" prLst="opacity: 0.5">
                                      <p:cBhvr rctx="IE">
                                        <p:cTn id="97" dur="indefinite"/>
                                        <p:tgtEl>
                                          <p:spTgt spid="31"/>
                                        </p:tgtEl>
                                      </p:cBhvr>
                                    </p:animEffect>
                                  </p:childTnLst>
                                </p:cTn>
                              </p:par>
                              <p:par>
                                <p:cTn id="98" presetID="9" presetClass="emph" presetSubtype="0" nodeType="withEffect">
                                  <p:stCondLst>
                                    <p:cond delay="0"/>
                                  </p:stCondLst>
                                  <p:endCondLst>
                                    <p:cond evt="onNext" delay="0">
                                      <p:tgtEl>
                                        <p:sldTgt/>
                                      </p:tgtEl>
                                    </p:cond>
                                  </p:endCondLst>
                                  <p:childTnLst>
                                    <p:set>
                                      <p:cBhvr>
                                        <p:cTn id="99" dur="indefinite"/>
                                        <p:tgtEl>
                                          <p:spTgt spid="32"/>
                                        </p:tgtEl>
                                        <p:attrNameLst>
                                          <p:attrName>style.opacity</p:attrName>
                                        </p:attrNameLst>
                                      </p:cBhvr>
                                      <p:to>
                                        <p:strVal val="0.5"/>
                                      </p:to>
                                    </p:set>
                                    <p:animEffect filter="image" prLst="opacity: 0.5">
                                      <p:cBhvr rctx="IE">
                                        <p:cTn id="100" dur="indefinite"/>
                                        <p:tgtEl>
                                          <p:spTgt spid="32"/>
                                        </p:tgtEl>
                                      </p:cBhvr>
                                    </p:animEffect>
                                  </p:childTnLst>
                                </p:cTn>
                              </p:par>
                              <p:par>
                                <p:cTn id="101" presetID="42"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1000"/>
                                        <p:tgtEl>
                                          <p:spTgt spid="33"/>
                                        </p:tgtEl>
                                      </p:cBhvr>
                                    </p:animEffect>
                                    <p:anim calcmode="lin" valueType="num">
                                      <p:cBhvr>
                                        <p:cTn id="104" dur="1000" fill="hold"/>
                                        <p:tgtEl>
                                          <p:spTgt spid="33"/>
                                        </p:tgtEl>
                                        <p:attrNameLst>
                                          <p:attrName>ppt_x</p:attrName>
                                        </p:attrNameLst>
                                      </p:cBhvr>
                                      <p:tavLst>
                                        <p:tav tm="0">
                                          <p:val>
                                            <p:strVal val="#ppt_x"/>
                                          </p:val>
                                        </p:tav>
                                        <p:tav tm="100000">
                                          <p:val>
                                            <p:strVal val="#ppt_x"/>
                                          </p:val>
                                        </p:tav>
                                      </p:tavLst>
                                    </p:anim>
                                    <p:anim calcmode="lin" valueType="num">
                                      <p:cBhvr>
                                        <p:cTn id="10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xit" presetSubtype="0" fill="hold" grpId="1" nodeType="clickEffect">
                                  <p:stCondLst>
                                    <p:cond delay="0"/>
                                  </p:stCondLst>
                                  <p:childTnLst>
                                    <p:animEffect transition="out" filter="fade">
                                      <p:cBhvr>
                                        <p:cTn id="109" dur="1000"/>
                                        <p:tgtEl>
                                          <p:spTgt spid="33"/>
                                        </p:tgtEl>
                                      </p:cBhvr>
                                    </p:animEffect>
                                    <p:anim calcmode="lin" valueType="num">
                                      <p:cBhvr>
                                        <p:cTn id="110" dur="1000"/>
                                        <p:tgtEl>
                                          <p:spTgt spid="33"/>
                                        </p:tgtEl>
                                        <p:attrNameLst>
                                          <p:attrName>ppt_x</p:attrName>
                                        </p:attrNameLst>
                                      </p:cBhvr>
                                      <p:tavLst>
                                        <p:tav tm="0">
                                          <p:val>
                                            <p:strVal val="ppt_x"/>
                                          </p:val>
                                        </p:tav>
                                        <p:tav tm="100000">
                                          <p:val>
                                            <p:strVal val="ppt_x"/>
                                          </p:val>
                                        </p:tav>
                                      </p:tavLst>
                                    </p:anim>
                                    <p:anim calcmode="lin" valueType="num">
                                      <p:cBhvr>
                                        <p:cTn id="111" dur="1000"/>
                                        <p:tgtEl>
                                          <p:spTgt spid="33"/>
                                        </p:tgtEl>
                                        <p:attrNameLst>
                                          <p:attrName>ppt_y</p:attrName>
                                        </p:attrNameLst>
                                      </p:cBhvr>
                                      <p:tavLst>
                                        <p:tav tm="0">
                                          <p:val>
                                            <p:strVal val="ppt_y"/>
                                          </p:val>
                                        </p:tav>
                                        <p:tav tm="100000">
                                          <p:val>
                                            <p:strVal val="ppt_y+.1"/>
                                          </p:val>
                                        </p:tav>
                                      </p:tavLst>
                                    </p:anim>
                                    <p:set>
                                      <p:cBhvr>
                                        <p:cTn id="112" dur="1" fill="hold">
                                          <p:stCondLst>
                                            <p:cond delay="999"/>
                                          </p:stCondLst>
                                        </p:cTn>
                                        <p:tgtEl>
                                          <p:spTgt spid="33"/>
                                        </p:tgtEl>
                                        <p:attrNameLst>
                                          <p:attrName>style.visibility</p:attrName>
                                        </p:attrNameLst>
                                      </p:cBhvr>
                                      <p:to>
                                        <p:strVal val="hidden"/>
                                      </p:to>
                                    </p:set>
                                  </p:childTnLst>
                                </p:cTn>
                              </p:par>
                              <p:par>
                                <p:cTn id="113" presetID="9" presetClass="emph" presetSubtype="0" nodeType="withEffect">
                                  <p:stCondLst>
                                    <p:cond delay="0"/>
                                  </p:stCondLst>
                                  <p:endCondLst>
                                    <p:cond evt="onNext" delay="0">
                                      <p:tgtEl>
                                        <p:sldTgt/>
                                      </p:tgtEl>
                                    </p:cond>
                                  </p:endCondLst>
                                  <p:childTnLst>
                                    <p:set>
                                      <p:cBhvr>
                                        <p:cTn id="114" dur="indefinite"/>
                                        <p:tgtEl>
                                          <p:spTgt spid="26"/>
                                        </p:tgtEl>
                                        <p:attrNameLst>
                                          <p:attrName>style.opacity</p:attrName>
                                        </p:attrNameLst>
                                      </p:cBhvr>
                                      <p:to>
                                        <p:strVal val="0.5"/>
                                      </p:to>
                                    </p:set>
                                    <p:animEffect filter="image" prLst="opacity: 0.5">
                                      <p:cBhvr rctx="IE">
                                        <p:cTn id="115" dur="indefinite"/>
                                        <p:tgtEl>
                                          <p:spTgt spid="26"/>
                                        </p:tgtEl>
                                      </p:cBhvr>
                                    </p:animEffect>
                                  </p:childTnLst>
                                </p:cTn>
                              </p:par>
                              <p:par>
                                <p:cTn id="116" presetID="9" presetClass="emph" presetSubtype="0" nodeType="withEffect">
                                  <p:stCondLst>
                                    <p:cond delay="0"/>
                                  </p:stCondLst>
                                  <p:endCondLst>
                                    <p:cond evt="onNext" delay="0">
                                      <p:tgtEl>
                                        <p:sldTgt/>
                                      </p:tgtEl>
                                    </p:cond>
                                  </p:endCondLst>
                                  <p:childTnLst>
                                    <p:set>
                                      <p:cBhvr>
                                        <p:cTn id="117" dur="indefinite"/>
                                        <p:tgtEl>
                                          <p:spTgt spid="28"/>
                                        </p:tgtEl>
                                        <p:attrNameLst>
                                          <p:attrName>style.opacity</p:attrName>
                                        </p:attrNameLst>
                                      </p:cBhvr>
                                      <p:to>
                                        <p:strVal val="0.5"/>
                                      </p:to>
                                    </p:set>
                                    <p:animEffect filter="image" prLst="opacity: 0.5">
                                      <p:cBhvr rctx="IE">
                                        <p:cTn id="118" dur="indefinite"/>
                                        <p:tgtEl>
                                          <p:spTgt spid="28"/>
                                        </p:tgtEl>
                                      </p:cBhvr>
                                    </p:animEffect>
                                  </p:childTnLst>
                                </p:cTn>
                              </p:par>
                              <p:par>
                                <p:cTn id="119" presetID="9" presetClass="emph" presetSubtype="0" nodeType="withEffect">
                                  <p:stCondLst>
                                    <p:cond delay="0"/>
                                  </p:stCondLst>
                                  <p:endCondLst>
                                    <p:cond evt="onNext" delay="0">
                                      <p:tgtEl>
                                        <p:sldTgt/>
                                      </p:tgtEl>
                                    </p:cond>
                                  </p:endCondLst>
                                  <p:childTnLst>
                                    <p:set>
                                      <p:cBhvr>
                                        <p:cTn id="120" dur="indefinite"/>
                                        <p:tgtEl>
                                          <p:spTgt spid="29"/>
                                        </p:tgtEl>
                                        <p:attrNameLst>
                                          <p:attrName>style.opacity</p:attrName>
                                        </p:attrNameLst>
                                      </p:cBhvr>
                                      <p:to>
                                        <p:strVal val="0.5"/>
                                      </p:to>
                                    </p:set>
                                    <p:animEffect filter="image" prLst="opacity: 0.5">
                                      <p:cBhvr rctx="IE">
                                        <p:cTn id="121" dur="indefinite"/>
                                        <p:tgtEl>
                                          <p:spTgt spid="29"/>
                                        </p:tgtEl>
                                      </p:cBhvr>
                                    </p:animEffect>
                                  </p:childTnLst>
                                </p:cTn>
                              </p:par>
                              <p:par>
                                <p:cTn id="122" presetID="9" presetClass="emph" presetSubtype="0" nodeType="withEffect">
                                  <p:stCondLst>
                                    <p:cond delay="0"/>
                                  </p:stCondLst>
                                  <p:endCondLst>
                                    <p:cond evt="onNext" delay="0">
                                      <p:tgtEl>
                                        <p:sldTgt/>
                                      </p:tgtEl>
                                    </p:cond>
                                  </p:endCondLst>
                                  <p:childTnLst>
                                    <p:set>
                                      <p:cBhvr>
                                        <p:cTn id="123" dur="indefinite"/>
                                        <p:tgtEl>
                                          <p:spTgt spid="30"/>
                                        </p:tgtEl>
                                        <p:attrNameLst>
                                          <p:attrName>style.opacity</p:attrName>
                                        </p:attrNameLst>
                                      </p:cBhvr>
                                      <p:to>
                                        <p:strVal val="0.5"/>
                                      </p:to>
                                    </p:set>
                                    <p:animEffect filter="image" prLst="opacity: 0.5">
                                      <p:cBhvr rctx="IE">
                                        <p:cTn id="124" dur="indefinite"/>
                                        <p:tgtEl>
                                          <p:spTgt spid="30"/>
                                        </p:tgtEl>
                                      </p:cBhvr>
                                    </p:animEffect>
                                  </p:childTnLst>
                                </p:cTn>
                              </p:par>
                              <p:par>
                                <p:cTn id="125" presetID="9" presetClass="emph" presetSubtype="0" nodeType="withEffect">
                                  <p:stCondLst>
                                    <p:cond delay="0"/>
                                  </p:stCondLst>
                                  <p:endCondLst>
                                    <p:cond evt="onNext" delay="0">
                                      <p:tgtEl>
                                        <p:sldTgt/>
                                      </p:tgtEl>
                                    </p:cond>
                                  </p:endCondLst>
                                  <p:childTnLst>
                                    <p:set>
                                      <p:cBhvr>
                                        <p:cTn id="126" dur="indefinite"/>
                                        <p:tgtEl>
                                          <p:spTgt spid="31"/>
                                        </p:tgtEl>
                                        <p:attrNameLst>
                                          <p:attrName>style.opacity</p:attrName>
                                        </p:attrNameLst>
                                      </p:cBhvr>
                                      <p:to>
                                        <p:strVal val="0.5"/>
                                      </p:to>
                                    </p:set>
                                    <p:animEffect filter="image" prLst="opacity: 0.5">
                                      <p:cBhvr rctx="IE">
                                        <p:cTn id="127" dur="indefinite"/>
                                        <p:tgtEl>
                                          <p:spTgt spid="31"/>
                                        </p:tgtEl>
                                      </p:cBhvr>
                                    </p:animEffect>
                                  </p:childTnLst>
                                </p:cTn>
                              </p:par>
                              <p:par>
                                <p:cTn id="128" presetID="9" presetClass="emph" presetSubtype="0" nodeType="withEffect">
                                  <p:stCondLst>
                                    <p:cond delay="0"/>
                                  </p:stCondLst>
                                  <p:endCondLst>
                                    <p:cond evt="onNext" delay="0">
                                      <p:tgtEl>
                                        <p:sldTgt/>
                                      </p:tgtEl>
                                    </p:cond>
                                  </p:endCondLst>
                                  <p:childTnLst>
                                    <p:set>
                                      <p:cBhvr>
                                        <p:cTn id="129" dur="indefinite"/>
                                        <p:tgtEl>
                                          <p:spTgt spid="32"/>
                                        </p:tgtEl>
                                        <p:attrNameLst>
                                          <p:attrName>style.opacity</p:attrName>
                                        </p:attrNameLst>
                                      </p:cBhvr>
                                      <p:to>
                                        <p:strVal val="0.5"/>
                                      </p:to>
                                    </p:set>
                                    <p:animEffect filter="image" prLst="opacity: 0.5">
                                      <p:cBhvr rctx="IE">
                                        <p:cTn id="130" dur="indefinite"/>
                                        <p:tgtEl>
                                          <p:spTgt spid="32"/>
                                        </p:tgtEl>
                                      </p:cBhvr>
                                    </p:animEffect>
                                  </p:childTnLst>
                                </p:cTn>
                              </p:par>
                              <p:par>
                                <p:cTn id="131" presetID="9" presetClass="emph" presetSubtype="0" nodeType="withEffect">
                                  <p:stCondLst>
                                    <p:cond delay="0"/>
                                  </p:stCondLst>
                                  <p:endCondLst>
                                    <p:cond evt="onNext" delay="0">
                                      <p:tgtEl>
                                        <p:sldTgt/>
                                      </p:tgtEl>
                                    </p:cond>
                                  </p:endCondLst>
                                  <p:childTnLst>
                                    <p:set>
                                      <p:cBhvr>
                                        <p:cTn id="132" dur="indefinite"/>
                                        <p:tgtEl>
                                          <p:spTgt spid="25"/>
                                        </p:tgtEl>
                                        <p:attrNameLst>
                                          <p:attrName>style.opacity</p:attrName>
                                        </p:attrNameLst>
                                      </p:cBhvr>
                                      <p:to>
                                        <p:strVal val="0.5"/>
                                      </p:to>
                                    </p:set>
                                    <p:animEffect filter="image" prLst="opacity: 0.5">
                                      <p:cBhvr rctx="IE">
                                        <p:cTn id="133" dur="indefinite"/>
                                        <p:tgtEl>
                                          <p:spTgt spid="2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fade">
                                      <p:cBhvr>
                                        <p:cTn id="136" dur="1000"/>
                                        <p:tgtEl>
                                          <p:spTgt spid="34"/>
                                        </p:tgtEl>
                                      </p:cBhvr>
                                    </p:animEffect>
                                    <p:anim calcmode="lin" valueType="num">
                                      <p:cBhvr>
                                        <p:cTn id="137" dur="1000" fill="hold"/>
                                        <p:tgtEl>
                                          <p:spTgt spid="34"/>
                                        </p:tgtEl>
                                        <p:attrNameLst>
                                          <p:attrName>ppt_x</p:attrName>
                                        </p:attrNameLst>
                                      </p:cBhvr>
                                      <p:tavLst>
                                        <p:tav tm="0">
                                          <p:val>
                                            <p:strVal val="#ppt_x"/>
                                          </p:val>
                                        </p:tav>
                                        <p:tav tm="100000">
                                          <p:val>
                                            <p:strVal val="#ppt_x"/>
                                          </p:val>
                                        </p:tav>
                                      </p:tavLst>
                                    </p:anim>
                                    <p:anim calcmode="lin" valueType="num">
                                      <p:cBhvr>
                                        <p:cTn id="13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xit" presetSubtype="0" fill="hold" grpId="1" nodeType="clickEffect">
                                  <p:stCondLst>
                                    <p:cond delay="0"/>
                                  </p:stCondLst>
                                  <p:childTnLst>
                                    <p:animEffect transition="out" filter="fade">
                                      <p:cBhvr>
                                        <p:cTn id="142" dur="1000"/>
                                        <p:tgtEl>
                                          <p:spTgt spid="34"/>
                                        </p:tgtEl>
                                      </p:cBhvr>
                                    </p:animEffect>
                                    <p:anim calcmode="lin" valueType="num">
                                      <p:cBhvr>
                                        <p:cTn id="143" dur="1000"/>
                                        <p:tgtEl>
                                          <p:spTgt spid="34"/>
                                        </p:tgtEl>
                                        <p:attrNameLst>
                                          <p:attrName>ppt_x</p:attrName>
                                        </p:attrNameLst>
                                      </p:cBhvr>
                                      <p:tavLst>
                                        <p:tav tm="0">
                                          <p:val>
                                            <p:strVal val="ppt_x"/>
                                          </p:val>
                                        </p:tav>
                                        <p:tav tm="100000">
                                          <p:val>
                                            <p:strVal val="ppt_x"/>
                                          </p:val>
                                        </p:tav>
                                      </p:tavLst>
                                    </p:anim>
                                    <p:anim calcmode="lin" valueType="num">
                                      <p:cBhvr>
                                        <p:cTn id="144" dur="1000"/>
                                        <p:tgtEl>
                                          <p:spTgt spid="34"/>
                                        </p:tgtEl>
                                        <p:attrNameLst>
                                          <p:attrName>ppt_y</p:attrName>
                                        </p:attrNameLst>
                                      </p:cBhvr>
                                      <p:tavLst>
                                        <p:tav tm="0">
                                          <p:val>
                                            <p:strVal val="ppt_y"/>
                                          </p:val>
                                        </p:tav>
                                        <p:tav tm="100000">
                                          <p:val>
                                            <p:strVal val="ppt_y+.1"/>
                                          </p:val>
                                        </p:tav>
                                      </p:tavLst>
                                    </p:anim>
                                    <p:set>
                                      <p:cBhvr>
                                        <p:cTn id="145" dur="1" fill="hold">
                                          <p:stCondLst>
                                            <p:cond delay="999"/>
                                          </p:stCondLst>
                                        </p:cTn>
                                        <p:tgtEl>
                                          <p:spTgt spid="34"/>
                                        </p:tgtEl>
                                        <p:attrNameLst>
                                          <p:attrName>style.visibility</p:attrName>
                                        </p:attrNameLst>
                                      </p:cBhvr>
                                      <p:to>
                                        <p:strVal val="hidden"/>
                                      </p:to>
                                    </p:set>
                                  </p:childTnLst>
                                </p:cTn>
                              </p:par>
                              <p:par>
                                <p:cTn id="146" presetID="9" presetClass="emph" presetSubtype="0" nodeType="withEffect">
                                  <p:stCondLst>
                                    <p:cond delay="0"/>
                                  </p:stCondLst>
                                  <p:endCondLst>
                                    <p:cond evt="onNext" delay="0">
                                      <p:tgtEl>
                                        <p:sldTgt/>
                                      </p:tgtEl>
                                    </p:cond>
                                  </p:endCondLst>
                                  <p:childTnLst>
                                    <p:set>
                                      <p:cBhvr>
                                        <p:cTn id="147" dur="indefinite"/>
                                        <p:tgtEl>
                                          <p:spTgt spid="27"/>
                                        </p:tgtEl>
                                        <p:attrNameLst>
                                          <p:attrName>style.opacity</p:attrName>
                                        </p:attrNameLst>
                                      </p:cBhvr>
                                      <p:to>
                                        <p:strVal val="0.5"/>
                                      </p:to>
                                    </p:set>
                                    <p:animEffect filter="image" prLst="opacity: 0.5">
                                      <p:cBhvr rctx="IE">
                                        <p:cTn id="148" dur="indefinite"/>
                                        <p:tgtEl>
                                          <p:spTgt spid="27"/>
                                        </p:tgtEl>
                                      </p:cBhvr>
                                    </p:animEffect>
                                  </p:childTnLst>
                                </p:cTn>
                              </p:par>
                              <p:par>
                                <p:cTn id="149" presetID="9" presetClass="emph" presetSubtype="0" nodeType="withEffect">
                                  <p:stCondLst>
                                    <p:cond delay="0"/>
                                  </p:stCondLst>
                                  <p:endCondLst>
                                    <p:cond evt="onNext" delay="0">
                                      <p:tgtEl>
                                        <p:sldTgt/>
                                      </p:tgtEl>
                                    </p:cond>
                                  </p:endCondLst>
                                  <p:childTnLst>
                                    <p:set>
                                      <p:cBhvr>
                                        <p:cTn id="150" dur="indefinite"/>
                                        <p:tgtEl>
                                          <p:spTgt spid="26"/>
                                        </p:tgtEl>
                                        <p:attrNameLst>
                                          <p:attrName>style.opacity</p:attrName>
                                        </p:attrNameLst>
                                      </p:cBhvr>
                                      <p:to>
                                        <p:strVal val="0.5"/>
                                      </p:to>
                                    </p:set>
                                    <p:animEffect filter="image" prLst="opacity: 0.5">
                                      <p:cBhvr rctx="IE">
                                        <p:cTn id="151" dur="indefinite"/>
                                        <p:tgtEl>
                                          <p:spTgt spid="26"/>
                                        </p:tgtEl>
                                      </p:cBhvr>
                                    </p:animEffect>
                                  </p:childTnLst>
                                </p:cTn>
                              </p:par>
                              <p:par>
                                <p:cTn id="152" presetID="9" presetClass="emph" presetSubtype="0" nodeType="withEffect">
                                  <p:stCondLst>
                                    <p:cond delay="0"/>
                                  </p:stCondLst>
                                  <p:endCondLst>
                                    <p:cond evt="onNext" delay="0">
                                      <p:tgtEl>
                                        <p:sldTgt/>
                                      </p:tgtEl>
                                    </p:cond>
                                  </p:endCondLst>
                                  <p:childTnLst>
                                    <p:set>
                                      <p:cBhvr>
                                        <p:cTn id="153" dur="indefinite"/>
                                        <p:tgtEl>
                                          <p:spTgt spid="29"/>
                                        </p:tgtEl>
                                        <p:attrNameLst>
                                          <p:attrName>style.opacity</p:attrName>
                                        </p:attrNameLst>
                                      </p:cBhvr>
                                      <p:to>
                                        <p:strVal val="0.5"/>
                                      </p:to>
                                    </p:set>
                                    <p:animEffect filter="image" prLst="opacity: 0.5">
                                      <p:cBhvr rctx="IE">
                                        <p:cTn id="154" dur="indefinite"/>
                                        <p:tgtEl>
                                          <p:spTgt spid="29"/>
                                        </p:tgtEl>
                                      </p:cBhvr>
                                    </p:animEffect>
                                  </p:childTnLst>
                                </p:cTn>
                              </p:par>
                              <p:par>
                                <p:cTn id="155" presetID="9" presetClass="emph" presetSubtype="0" nodeType="withEffect">
                                  <p:stCondLst>
                                    <p:cond delay="0"/>
                                  </p:stCondLst>
                                  <p:endCondLst>
                                    <p:cond evt="onNext" delay="0">
                                      <p:tgtEl>
                                        <p:sldTgt/>
                                      </p:tgtEl>
                                    </p:cond>
                                  </p:endCondLst>
                                  <p:childTnLst>
                                    <p:set>
                                      <p:cBhvr>
                                        <p:cTn id="156" dur="indefinite"/>
                                        <p:tgtEl>
                                          <p:spTgt spid="30"/>
                                        </p:tgtEl>
                                        <p:attrNameLst>
                                          <p:attrName>style.opacity</p:attrName>
                                        </p:attrNameLst>
                                      </p:cBhvr>
                                      <p:to>
                                        <p:strVal val="0.5"/>
                                      </p:to>
                                    </p:set>
                                    <p:animEffect filter="image" prLst="opacity: 0.5">
                                      <p:cBhvr rctx="IE">
                                        <p:cTn id="157" dur="indefinite"/>
                                        <p:tgtEl>
                                          <p:spTgt spid="30"/>
                                        </p:tgtEl>
                                      </p:cBhvr>
                                    </p:animEffect>
                                  </p:childTnLst>
                                </p:cTn>
                              </p:par>
                              <p:par>
                                <p:cTn id="158" presetID="9" presetClass="emph" presetSubtype="0" nodeType="withEffect">
                                  <p:stCondLst>
                                    <p:cond delay="0"/>
                                  </p:stCondLst>
                                  <p:endCondLst>
                                    <p:cond evt="onNext" delay="0">
                                      <p:tgtEl>
                                        <p:sldTgt/>
                                      </p:tgtEl>
                                    </p:cond>
                                  </p:endCondLst>
                                  <p:childTnLst>
                                    <p:set>
                                      <p:cBhvr>
                                        <p:cTn id="159" dur="indefinite"/>
                                        <p:tgtEl>
                                          <p:spTgt spid="31"/>
                                        </p:tgtEl>
                                        <p:attrNameLst>
                                          <p:attrName>style.opacity</p:attrName>
                                        </p:attrNameLst>
                                      </p:cBhvr>
                                      <p:to>
                                        <p:strVal val="0.5"/>
                                      </p:to>
                                    </p:set>
                                    <p:animEffect filter="image" prLst="opacity: 0.5">
                                      <p:cBhvr rctx="IE">
                                        <p:cTn id="160" dur="indefinite"/>
                                        <p:tgtEl>
                                          <p:spTgt spid="31"/>
                                        </p:tgtEl>
                                      </p:cBhvr>
                                    </p:animEffect>
                                  </p:childTnLst>
                                </p:cTn>
                              </p:par>
                              <p:par>
                                <p:cTn id="161" presetID="9" presetClass="emph" presetSubtype="0" nodeType="withEffect">
                                  <p:stCondLst>
                                    <p:cond delay="0"/>
                                  </p:stCondLst>
                                  <p:endCondLst>
                                    <p:cond evt="onNext" delay="0">
                                      <p:tgtEl>
                                        <p:sldTgt/>
                                      </p:tgtEl>
                                    </p:cond>
                                  </p:endCondLst>
                                  <p:childTnLst>
                                    <p:set>
                                      <p:cBhvr>
                                        <p:cTn id="162" dur="indefinite"/>
                                        <p:tgtEl>
                                          <p:spTgt spid="32"/>
                                        </p:tgtEl>
                                        <p:attrNameLst>
                                          <p:attrName>style.opacity</p:attrName>
                                        </p:attrNameLst>
                                      </p:cBhvr>
                                      <p:to>
                                        <p:strVal val="0.5"/>
                                      </p:to>
                                    </p:set>
                                    <p:animEffect filter="image" prLst="opacity: 0.5">
                                      <p:cBhvr rctx="IE">
                                        <p:cTn id="163" dur="indefinite"/>
                                        <p:tgtEl>
                                          <p:spTgt spid="32"/>
                                        </p:tgtEl>
                                      </p:cBhvr>
                                    </p:animEffect>
                                  </p:childTnLst>
                                </p:cTn>
                              </p:par>
                              <p:par>
                                <p:cTn id="164" presetID="9" presetClass="emph" presetSubtype="0" nodeType="withEffect">
                                  <p:stCondLst>
                                    <p:cond delay="0"/>
                                  </p:stCondLst>
                                  <p:endCondLst>
                                    <p:cond evt="onNext" delay="0">
                                      <p:tgtEl>
                                        <p:sldTgt/>
                                      </p:tgtEl>
                                    </p:cond>
                                  </p:endCondLst>
                                  <p:childTnLst>
                                    <p:set>
                                      <p:cBhvr>
                                        <p:cTn id="165" dur="indefinite"/>
                                        <p:tgtEl>
                                          <p:spTgt spid="25"/>
                                        </p:tgtEl>
                                        <p:attrNameLst>
                                          <p:attrName>style.opacity</p:attrName>
                                        </p:attrNameLst>
                                      </p:cBhvr>
                                      <p:to>
                                        <p:strVal val="0.5"/>
                                      </p:to>
                                    </p:set>
                                    <p:animEffect filter="image" prLst="opacity: 0.5">
                                      <p:cBhvr rctx="IE">
                                        <p:cTn id="166" dur="indefinite"/>
                                        <p:tgtEl>
                                          <p:spTgt spid="25"/>
                                        </p:tgtEl>
                                      </p:cBhvr>
                                    </p:animEffect>
                                  </p:childTnLst>
                                </p:cTn>
                              </p:par>
                              <p:par>
                                <p:cTn id="167" presetID="42" presetClass="entr" presetSubtype="0" fill="hold" grpId="0" nodeType="withEffect">
                                  <p:stCondLst>
                                    <p:cond delay="0"/>
                                  </p:stCondLst>
                                  <p:childTnLst>
                                    <p:set>
                                      <p:cBhvr>
                                        <p:cTn id="168" dur="1" fill="hold">
                                          <p:stCondLst>
                                            <p:cond delay="0"/>
                                          </p:stCondLst>
                                        </p:cTn>
                                        <p:tgtEl>
                                          <p:spTgt spid="35"/>
                                        </p:tgtEl>
                                        <p:attrNameLst>
                                          <p:attrName>style.visibility</p:attrName>
                                        </p:attrNameLst>
                                      </p:cBhvr>
                                      <p:to>
                                        <p:strVal val="visible"/>
                                      </p:to>
                                    </p:set>
                                    <p:animEffect transition="in" filter="fade">
                                      <p:cBhvr>
                                        <p:cTn id="169" dur="1000"/>
                                        <p:tgtEl>
                                          <p:spTgt spid="35"/>
                                        </p:tgtEl>
                                      </p:cBhvr>
                                    </p:animEffect>
                                    <p:anim calcmode="lin" valueType="num">
                                      <p:cBhvr>
                                        <p:cTn id="170" dur="1000" fill="hold"/>
                                        <p:tgtEl>
                                          <p:spTgt spid="35"/>
                                        </p:tgtEl>
                                        <p:attrNameLst>
                                          <p:attrName>ppt_x</p:attrName>
                                        </p:attrNameLst>
                                      </p:cBhvr>
                                      <p:tavLst>
                                        <p:tav tm="0">
                                          <p:val>
                                            <p:strVal val="#ppt_x"/>
                                          </p:val>
                                        </p:tav>
                                        <p:tav tm="100000">
                                          <p:val>
                                            <p:strVal val="#ppt_x"/>
                                          </p:val>
                                        </p:tav>
                                      </p:tavLst>
                                    </p:anim>
                                    <p:anim calcmode="lin" valueType="num">
                                      <p:cBhvr>
                                        <p:cTn id="17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xit" presetSubtype="0" fill="hold" grpId="1" nodeType="clickEffect">
                                  <p:stCondLst>
                                    <p:cond delay="0"/>
                                  </p:stCondLst>
                                  <p:childTnLst>
                                    <p:animEffect transition="out" filter="fade">
                                      <p:cBhvr>
                                        <p:cTn id="175" dur="1000"/>
                                        <p:tgtEl>
                                          <p:spTgt spid="35"/>
                                        </p:tgtEl>
                                      </p:cBhvr>
                                    </p:animEffect>
                                    <p:anim calcmode="lin" valueType="num">
                                      <p:cBhvr>
                                        <p:cTn id="176" dur="1000"/>
                                        <p:tgtEl>
                                          <p:spTgt spid="35"/>
                                        </p:tgtEl>
                                        <p:attrNameLst>
                                          <p:attrName>ppt_x</p:attrName>
                                        </p:attrNameLst>
                                      </p:cBhvr>
                                      <p:tavLst>
                                        <p:tav tm="0">
                                          <p:val>
                                            <p:strVal val="ppt_x"/>
                                          </p:val>
                                        </p:tav>
                                        <p:tav tm="100000">
                                          <p:val>
                                            <p:strVal val="ppt_x"/>
                                          </p:val>
                                        </p:tav>
                                      </p:tavLst>
                                    </p:anim>
                                    <p:anim calcmode="lin" valueType="num">
                                      <p:cBhvr>
                                        <p:cTn id="177" dur="1000"/>
                                        <p:tgtEl>
                                          <p:spTgt spid="35"/>
                                        </p:tgtEl>
                                        <p:attrNameLst>
                                          <p:attrName>ppt_y</p:attrName>
                                        </p:attrNameLst>
                                      </p:cBhvr>
                                      <p:tavLst>
                                        <p:tav tm="0">
                                          <p:val>
                                            <p:strVal val="ppt_y"/>
                                          </p:val>
                                        </p:tav>
                                        <p:tav tm="100000">
                                          <p:val>
                                            <p:strVal val="ppt_y+.1"/>
                                          </p:val>
                                        </p:tav>
                                      </p:tavLst>
                                    </p:anim>
                                    <p:set>
                                      <p:cBhvr>
                                        <p:cTn id="178" dur="1" fill="hold">
                                          <p:stCondLst>
                                            <p:cond delay="999"/>
                                          </p:stCondLst>
                                        </p:cTn>
                                        <p:tgtEl>
                                          <p:spTgt spid="35"/>
                                        </p:tgtEl>
                                        <p:attrNameLst>
                                          <p:attrName>style.visibility</p:attrName>
                                        </p:attrNameLst>
                                      </p:cBhvr>
                                      <p:to>
                                        <p:strVal val="hidden"/>
                                      </p:to>
                                    </p:set>
                                  </p:childTnLst>
                                </p:cTn>
                              </p:par>
                              <p:par>
                                <p:cTn id="179" presetID="9" presetClass="emph" presetSubtype="0" nodeType="withEffect">
                                  <p:stCondLst>
                                    <p:cond delay="0"/>
                                  </p:stCondLst>
                                  <p:endCondLst>
                                    <p:cond evt="onNext" delay="0">
                                      <p:tgtEl>
                                        <p:sldTgt/>
                                      </p:tgtEl>
                                    </p:cond>
                                  </p:endCondLst>
                                  <p:childTnLst>
                                    <p:set>
                                      <p:cBhvr>
                                        <p:cTn id="180" dur="indefinite"/>
                                        <p:tgtEl>
                                          <p:spTgt spid="28"/>
                                        </p:tgtEl>
                                        <p:attrNameLst>
                                          <p:attrName>style.opacity</p:attrName>
                                        </p:attrNameLst>
                                      </p:cBhvr>
                                      <p:to>
                                        <p:strVal val="0.5"/>
                                      </p:to>
                                    </p:set>
                                    <p:animEffect filter="image" prLst="opacity: 0.5">
                                      <p:cBhvr rctx="IE">
                                        <p:cTn id="181" dur="indefinite"/>
                                        <p:tgtEl>
                                          <p:spTgt spid="28"/>
                                        </p:tgtEl>
                                      </p:cBhvr>
                                    </p:animEffect>
                                  </p:childTnLst>
                                </p:cTn>
                              </p:par>
                              <p:par>
                                <p:cTn id="182" presetID="9" presetClass="emph" presetSubtype="0" nodeType="withEffect">
                                  <p:stCondLst>
                                    <p:cond delay="0"/>
                                  </p:stCondLst>
                                  <p:endCondLst>
                                    <p:cond evt="onNext" delay="0">
                                      <p:tgtEl>
                                        <p:sldTgt/>
                                      </p:tgtEl>
                                    </p:cond>
                                  </p:endCondLst>
                                  <p:childTnLst>
                                    <p:set>
                                      <p:cBhvr>
                                        <p:cTn id="183" dur="indefinite"/>
                                        <p:tgtEl>
                                          <p:spTgt spid="27"/>
                                        </p:tgtEl>
                                        <p:attrNameLst>
                                          <p:attrName>style.opacity</p:attrName>
                                        </p:attrNameLst>
                                      </p:cBhvr>
                                      <p:to>
                                        <p:strVal val="0.5"/>
                                      </p:to>
                                    </p:set>
                                    <p:animEffect filter="image" prLst="opacity: 0.5">
                                      <p:cBhvr rctx="IE">
                                        <p:cTn id="184" dur="indefinite"/>
                                        <p:tgtEl>
                                          <p:spTgt spid="27"/>
                                        </p:tgtEl>
                                      </p:cBhvr>
                                    </p:animEffect>
                                  </p:childTnLst>
                                </p:cTn>
                              </p:par>
                              <p:par>
                                <p:cTn id="185" presetID="9" presetClass="emph" presetSubtype="0" nodeType="withEffect">
                                  <p:stCondLst>
                                    <p:cond delay="0"/>
                                  </p:stCondLst>
                                  <p:endCondLst>
                                    <p:cond evt="onNext" delay="0">
                                      <p:tgtEl>
                                        <p:sldTgt/>
                                      </p:tgtEl>
                                    </p:cond>
                                  </p:endCondLst>
                                  <p:childTnLst>
                                    <p:set>
                                      <p:cBhvr>
                                        <p:cTn id="186" dur="indefinite"/>
                                        <p:tgtEl>
                                          <p:spTgt spid="26"/>
                                        </p:tgtEl>
                                        <p:attrNameLst>
                                          <p:attrName>style.opacity</p:attrName>
                                        </p:attrNameLst>
                                      </p:cBhvr>
                                      <p:to>
                                        <p:strVal val="0.5"/>
                                      </p:to>
                                    </p:set>
                                    <p:animEffect filter="image" prLst="opacity: 0.5">
                                      <p:cBhvr rctx="IE">
                                        <p:cTn id="187" dur="indefinite"/>
                                        <p:tgtEl>
                                          <p:spTgt spid="26"/>
                                        </p:tgtEl>
                                      </p:cBhvr>
                                    </p:animEffect>
                                  </p:childTnLst>
                                </p:cTn>
                              </p:par>
                              <p:par>
                                <p:cTn id="188" presetID="9" presetClass="emph" presetSubtype="0" nodeType="withEffect">
                                  <p:stCondLst>
                                    <p:cond delay="0"/>
                                  </p:stCondLst>
                                  <p:endCondLst>
                                    <p:cond evt="onNext" delay="0">
                                      <p:tgtEl>
                                        <p:sldTgt/>
                                      </p:tgtEl>
                                    </p:cond>
                                  </p:endCondLst>
                                  <p:childTnLst>
                                    <p:set>
                                      <p:cBhvr>
                                        <p:cTn id="189" dur="indefinite"/>
                                        <p:tgtEl>
                                          <p:spTgt spid="30"/>
                                        </p:tgtEl>
                                        <p:attrNameLst>
                                          <p:attrName>style.opacity</p:attrName>
                                        </p:attrNameLst>
                                      </p:cBhvr>
                                      <p:to>
                                        <p:strVal val="0.5"/>
                                      </p:to>
                                    </p:set>
                                    <p:animEffect filter="image" prLst="opacity: 0.5">
                                      <p:cBhvr rctx="IE">
                                        <p:cTn id="190" dur="indefinite"/>
                                        <p:tgtEl>
                                          <p:spTgt spid="30"/>
                                        </p:tgtEl>
                                      </p:cBhvr>
                                    </p:animEffect>
                                  </p:childTnLst>
                                </p:cTn>
                              </p:par>
                              <p:par>
                                <p:cTn id="191" presetID="9" presetClass="emph" presetSubtype="0" nodeType="withEffect">
                                  <p:stCondLst>
                                    <p:cond delay="0"/>
                                  </p:stCondLst>
                                  <p:endCondLst>
                                    <p:cond evt="onNext" delay="0">
                                      <p:tgtEl>
                                        <p:sldTgt/>
                                      </p:tgtEl>
                                    </p:cond>
                                  </p:endCondLst>
                                  <p:childTnLst>
                                    <p:set>
                                      <p:cBhvr>
                                        <p:cTn id="192" dur="indefinite"/>
                                        <p:tgtEl>
                                          <p:spTgt spid="31"/>
                                        </p:tgtEl>
                                        <p:attrNameLst>
                                          <p:attrName>style.opacity</p:attrName>
                                        </p:attrNameLst>
                                      </p:cBhvr>
                                      <p:to>
                                        <p:strVal val="0.5"/>
                                      </p:to>
                                    </p:set>
                                    <p:animEffect filter="image" prLst="opacity: 0.5">
                                      <p:cBhvr rctx="IE">
                                        <p:cTn id="193" dur="indefinite"/>
                                        <p:tgtEl>
                                          <p:spTgt spid="31"/>
                                        </p:tgtEl>
                                      </p:cBhvr>
                                    </p:animEffect>
                                  </p:childTnLst>
                                </p:cTn>
                              </p:par>
                              <p:par>
                                <p:cTn id="194" presetID="9" presetClass="emph" presetSubtype="0" nodeType="withEffect">
                                  <p:stCondLst>
                                    <p:cond delay="0"/>
                                  </p:stCondLst>
                                  <p:endCondLst>
                                    <p:cond evt="onNext" delay="0">
                                      <p:tgtEl>
                                        <p:sldTgt/>
                                      </p:tgtEl>
                                    </p:cond>
                                  </p:endCondLst>
                                  <p:childTnLst>
                                    <p:set>
                                      <p:cBhvr>
                                        <p:cTn id="195" dur="indefinite"/>
                                        <p:tgtEl>
                                          <p:spTgt spid="32"/>
                                        </p:tgtEl>
                                        <p:attrNameLst>
                                          <p:attrName>style.opacity</p:attrName>
                                        </p:attrNameLst>
                                      </p:cBhvr>
                                      <p:to>
                                        <p:strVal val="0.5"/>
                                      </p:to>
                                    </p:set>
                                    <p:animEffect filter="image" prLst="opacity: 0.5">
                                      <p:cBhvr rctx="IE">
                                        <p:cTn id="196" dur="indefinite"/>
                                        <p:tgtEl>
                                          <p:spTgt spid="32"/>
                                        </p:tgtEl>
                                      </p:cBhvr>
                                    </p:animEffect>
                                  </p:childTnLst>
                                </p:cTn>
                              </p:par>
                              <p:par>
                                <p:cTn id="197" presetID="9" presetClass="emph" presetSubtype="0" nodeType="withEffect">
                                  <p:stCondLst>
                                    <p:cond delay="0"/>
                                  </p:stCondLst>
                                  <p:endCondLst>
                                    <p:cond evt="onNext" delay="0">
                                      <p:tgtEl>
                                        <p:sldTgt/>
                                      </p:tgtEl>
                                    </p:cond>
                                  </p:endCondLst>
                                  <p:childTnLst>
                                    <p:set>
                                      <p:cBhvr>
                                        <p:cTn id="198" dur="indefinite"/>
                                        <p:tgtEl>
                                          <p:spTgt spid="25"/>
                                        </p:tgtEl>
                                        <p:attrNameLst>
                                          <p:attrName>style.opacity</p:attrName>
                                        </p:attrNameLst>
                                      </p:cBhvr>
                                      <p:to>
                                        <p:strVal val="0.5"/>
                                      </p:to>
                                    </p:set>
                                    <p:animEffect filter="image" prLst="opacity: 0.5">
                                      <p:cBhvr rctx="IE">
                                        <p:cTn id="199" dur="indefinite"/>
                                        <p:tgtEl>
                                          <p:spTgt spid="25"/>
                                        </p:tgtEl>
                                      </p:cBhvr>
                                    </p:animEffect>
                                  </p:childTnLst>
                                </p:cTn>
                              </p:par>
                              <p:par>
                                <p:cTn id="200" presetID="42" presetClass="entr" presetSubtype="0" fill="hold" grpId="0" nodeType="withEffect">
                                  <p:stCondLst>
                                    <p:cond delay="0"/>
                                  </p:stCondLst>
                                  <p:childTnLst>
                                    <p:set>
                                      <p:cBhvr>
                                        <p:cTn id="201" dur="1" fill="hold">
                                          <p:stCondLst>
                                            <p:cond delay="0"/>
                                          </p:stCondLst>
                                        </p:cTn>
                                        <p:tgtEl>
                                          <p:spTgt spid="36"/>
                                        </p:tgtEl>
                                        <p:attrNameLst>
                                          <p:attrName>style.visibility</p:attrName>
                                        </p:attrNameLst>
                                      </p:cBhvr>
                                      <p:to>
                                        <p:strVal val="visible"/>
                                      </p:to>
                                    </p:set>
                                    <p:animEffect transition="in" filter="fade">
                                      <p:cBhvr>
                                        <p:cTn id="202" dur="1000"/>
                                        <p:tgtEl>
                                          <p:spTgt spid="36"/>
                                        </p:tgtEl>
                                      </p:cBhvr>
                                    </p:animEffect>
                                    <p:anim calcmode="lin" valueType="num">
                                      <p:cBhvr>
                                        <p:cTn id="203" dur="1000" fill="hold"/>
                                        <p:tgtEl>
                                          <p:spTgt spid="36"/>
                                        </p:tgtEl>
                                        <p:attrNameLst>
                                          <p:attrName>ppt_x</p:attrName>
                                        </p:attrNameLst>
                                      </p:cBhvr>
                                      <p:tavLst>
                                        <p:tav tm="0">
                                          <p:val>
                                            <p:strVal val="#ppt_x"/>
                                          </p:val>
                                        </p:tav>
                                        <p:tav tm="100000">
                                          <p:val>
                                            <p:strVal val="#ppt_x"/>
                                          </p:val>
                                        </p:tav>
                                      </p:tavLst>
                                    </p:anim>
                                    <p:anim calcmode="lin" valueType="num">
                                      <p:cBhvr>
                                        <p:cTn id="20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42" presetClass="exit" presetSubtype="0" fill="hold" grpId="1" nodeType="clickEffect">
                                  <p:stCondLst>
                                    <p:cond delay="0"/>
                                  </p:stCondLst>
                                  <p:childTnLst>
                                    <p:animEffect transition="out" filter="fade">
                                      <p:cBhvr>
                                        <p:cTn id="208" dur="1000"/>
                                        <p:tgtEl>
                                          <p:spTgt spid="36"/>
                                        </p:tgtEl>
                                      </p:cBhvr>
                                    </p:animEffect>
                                    <p:anim calcmode="lin" valueType="num">
                                      <p:cBhvr>
                                        <p:cTn id="209" dur="1000"/>
                                        <p:tgtEl>
                                          <p:spTgt spid="36"/>
                                        </p:tgtEl>
                                        <p:attrNameLst>
                                          <p:attrName>ppt_x</p:attrName>
                                        </p:attrNameLst>
                                      </p:cBhvr>
                                      <p:tavLst>
                                        <p:tav tm="0">
                                          <p:val>
                                            <p:strVal val="ppt_x"/>
                                          </p:val>
                                        </p:tav>
                                        <p:tav tm="100000">
                                          <p:val>
                                            <p:strVal val="ppt_x"/>
                                          </p:val>
                                        </p:tav>
                                      </p:tavLst>
                                    </p:anim>
                                    <p:anim calcmode="lin" valueType="num">
                                      <p:cBhvr>
                                        <p:cTn id="210" dur="1000"/>
                                        <p:tgtEl>
                                          <p:spTgt spid="36"/>
                                        </p:tgtEl>
                                        <p:attrNameLst>
                                          <p:attrName>ppt_y</p:attrName>
                                        </p:attrNameLst>
                                      </p:cBhvr>
                                      <p:tavLst>
                                        <p:tav tm="0">
                                          <p:val>
                                            <p:strVal val="ppt_y"/>
                                          </p:val>
                                        </p:tav>
                                        <p:tav tm="100000">
                                          <p:val>
                                            <p:strVal val="ppt_y+.1"/>
                                          </p:val>
                                        </p:tav>
                                      </p:tavLst>
                                    </p:anim>
                                    <p:set>
                                      <p:cBhvr>
                                        <p:cTn id="211" dur="1" fill="hold">
                                          <p:stCondLst>
                                            <p:cond delay="999"/>
                                          </p:stCondLst>
                                        </p:cTn>
                                        <p:tgtEl>
                                          <p:spTgt spid="36"/>
                                        </p:tgtEl>
                                        <p:attrNameLst>
                                          <p:attrName>style.visibility</p:attrName>
                                        </p:attrNameLst>
                                      </p:cBhvr>
                                      <p:to>
                                        <p:strVal val="hidden"/>
                                      </p:to>
                                    </p:set>
                                  </p:childTnLst>
                                </p:cTn>
                              </p:par>
                              <p:par>
                                <p:cTn id="212" presetID="9" presetClass="emph" presetSubtype="0" nodeType="withEffect">
                                  <p:stCondLst>
                                    <p:cond delay="0"/>
                                  </p:stCondLst>
                                  <p:endCondLst>
                                    <p:cond evt="onNext" delay="0">
                                      <p:tgtEl>
                                        <p:sldTgt/>
                                      </p:tgtEl>
                                    </p:cond>
                                  </p:endCondLst>
                                  <p:childTnLst>
                                    <p:set>
                                      <p:cBhvr>
                                        <p:cTn id="213" dur="indefinite"/>
                                        <p:tgtEl>
                                          <p:spTgt spid="29"/>
                                        </p:tgtEl>
                                        <p:attrNameLst>
                                          <p:attrName>style.opacity</p:attrName>
                                        </p:attrNameLst>
                                      </p:cBhvr>
                                      <p:to>
                                        <p:strVal val="0.5"/>
                                      </p:to>
                                    </p:set>
                                    <p:animEffect filter="image" prLst="opacity: 0.5">
                                      <p:cBhvr rctx="IE">
                                        <p:cTn id="214" dur="indefinite"/>
                                        <p:tgtEl>
                                          <p:spTgt spid="29"/>
                                        </p:tgtEl>
                                      </p:cBhvr>
                                    </p:animEffect>
                                  </p:childTnLst>
                                </p:cTn>
                              </p:par>
                              <p:par>
                                <p:cTn id="215" presetID="9" presetClass="emph" presetSubtype="0" nodeType="withEffect">
                                  <p:stCondLst>
                                    <p:cond delay="0"/>
                                  </p:stCondLst>
                                  <p:endCondLst>
                                    <p:cond evt="onNext" delay="0">
                                      <p:tgtEl>
                                        <p:sldTgt/>
                                      </p:tgtEl>
                                    </p:cond>
                                  </p:endCondLst>
                                  <p:childTnLst>
                                    <p:set>
                                      <p:cBhvr>
                                        <p:cTn id="216" dur="indefinite"/>
                                        <p:tgtEl>
                                          <p:spTgt spid="28"/>
                                        </p:tgtEl>
                                        <p:attrNameLst>
                                          <p:attrName>style.opacity</p:attrName>
                                        </p:attrNameLst>
                                      </p:cBhvr>
                                      <p:to>
                                        <p:strVal val="0.5"/>
                                      </p:to>
                                    </p:set>
                                    <p:animEffect filter="image" prLst="opacity: 0.5">
                                      <p:cBhvr rctx="IE">
                                        <p:cTn id="217" dur="indefinite"/>
                                        <p:tgtEl>
                                          <p:spTgt spid="28"/>
                                        </p:tgtEl>
                                      </p:cBhvr>
                                    </p:animEffect>
                                  </p:childTnLst>
                                </p:cTn>
                              </p:par>
                              <p:par>
                                <p:cTn id="218" presetID="9" presetClass="emph" presetSubtype="0" nodeType="withEffect">
                                  <p:stCondLst>
                                    <p:cond delay="0"/>
                                  </p:stCondLst>
                                  <p:endCondLst>
                                    <p:cond evt="onNext" delay="0">
                                      <p:tgtEl>
                                        <p:sldTgt/>
                                      </p:tgtEl>
                                    </p:cond>
                                  </p:endCondLst>
                                  <p:childTnLst>
                                    <p:set>
                                      <p:cBhvr>
                                        <p:cTn id="219" dur="indefinite"/>
                                        <p:tgtEl>
                                          <p:spTgt spid="27"/>
                                        </p:tgtEl>
                                        <p:attrNameLst>
                                          <p:attrName>style.opacity</p:attrName>
                                        </p:attrNameLst>
                                      </p:cBhvr>
                                      <p:to>
                                        <p:strVal val="0.5"/>
                                      </p:to>
                                    </p:set>
                                    <p:animEffect filter="image" prLst="opacity: 0.5">
                                      <p:cBhvr rctx="IE">
                                        <p:cTn id="220" dur="indefinite"/>
                                        <p:tgtEl>
                                          <p:spTgt spid="27"/>
                                        </p:tgtEl>
                                      </p:cBhvr>
                                    </p:animEffect>
                                  </p:childTnLst>
                                </p:cTn>
                              </p:par>
                              <p:par>
                                <p:cTn id="221" presetID="9" presetClass="emph" presetSubtype="0" nodeType="withEffect">
                                  <p:stCondLst>
                                    <p:cond delay="0"/>
                                  </p:stCondLst>
                                  <p:endCondLst>
                                    <p:cond evt="onNext" delay="0">
                                      <p:tgtEl>
                                        <p:sldTgt/>
                                      </p:tgtEl>
                                    </p:cond>
                                  </p:endCondLst>
                                  <p:childTnLst>
                                    <p:set>
                                      <p:cBhvr>
                                        <p:cTn id="222" dur="indefinite"/>
                                        <p:tgtEl>
                                          <p:spTgt spid="26"/>
                                        </p:tgtEl>
                                        <p:attrNameLst>
                                          <p:attrName>style.opacity</p:attrName>
                                        </p:attrNameLst>
                                      </p:cBhvr>
                                      <p:to>
                                        <p:strVal val="0.5"/>
                                      </p:to>
                                    </p:set>
                                    <p:animEffect filter="image" prLst="opacity: 0.5">
                                      <p:cBhvr rctx="IE">
                                        <p:cTn id="223" dur="indefinite"/>
                                        <p:tgtEl>
                                          <p:spTgt spid="26"/>
                                        </p:tgtEl>
                                      </p:cBhvr>
                                    </p:animEffect>
                                  </p:childTnLst>
                                </p:cTn>
                              </p:par>
                              <p:par>
                                <p:cTn id="224" presetID="9" presetClass="emph" presetSubtype="0" nodeType="withEffect">
                                  <p:stCondLst>
                                    <p:cond delay="0"/>
                                  </p:stCondLst>
                                  <p:endCondLst>
                                    <p:cond evt="onNext" delay="0">
                                      <p:tgtEl>
                                        <p:sldTgt/>
                                      </p:tgtEl>
                                    </p:cond>
                                  </p:endCondLst>
                                  <p:childTnLst>
                                    <p:set>
                                      <p:cBhvr>
                                        <p:cTn id="225" dur="indefinite"/>
                                        <p:tgtEl>
                                          <p:spTgt spid="31"/>
                                        </p:tgtEl>
                                        <p:attrNameLst>
                                          <p:attrName>style.opacity</p:attrName>
                                        </p:attrNameLst>
                                      </p:cBhvr>
                                      <p:to>
                                        <p:strVal val="0.5"/>
                                      </p:to>
                                    </p:set>
                                    <p:animEffect filter="image" prLst="opacity: 0.5">
                                      <p:cBhvr rctx="IE">
                                        <p:cTn id="226" dur="indefinite"/>
                                        <p:tgtEl>
                                          <p:spTgt spid="31"/>
                                        </p:tgtEl>
                                      </p:cBhvr>
                                    </p:animEffect>
                                  </p:childTnLst>
                                </p:cTn>
                              </p:par>
                              <p:par>
                                <p:cTn id="227" presetID="9" presetClass="emph" presetSubtype="0" nodeType="withEffect">
                                  <p:stCondLst>
                                    <p:cond delay="0"/>
                                  </p:stCondLst>
                                  <p:endCondLst>
                                    <p:cond evt="onNext" delay="0">
                                      <p:tgtEl>
                                        <p:sldTgt/>
                                      </p:tgtEl>
                                    </p:cond>
                                  </p:endCondLst>
                                  <p:childTnLst>
                                    <p:set>
                                      <p:cBhvr>
                                        <p:cTn id="228" dur="indefinite"/>
                                        <p:tgtEl>
                                          <p:spTgt spid="32"/>
                                        </p:tgtEl>
                                        <p:attrNameLst>
                                          <p:attrName>style.opacity</p:attrName>
                                        </p:attrNameLst>
                                      </p:cBhvr>
                                      <p:to>
                                        <p:strVal val="0.5"/>
                                      </p:to>
                                    </p:set>
                                    <p:animEffect filter="image" prLst="opacity: 0.5">
                                      <p:cBhvr rctx="IE">
                                        <p:cTn id="229" dur="indefinite"/>
                                        <p:tgtEl>
                                          <p:spTgt spid="32"/>
                                        </p:tgtEl>
                                      </p:cBhvr>
                                    </p:animEffect>
                                  </p:childTnLst>
                                </p:cTn>
                              </p:par>
                              <p:par>
                                <p:cTn id="230" presetID="9" presetClass="emph" presetSubtype="0" nodeType="withEffect">
                                  <p:stCondLst>
                                    <p:cond delay="0"/>
                                  </p:stCondLst>
                                  <p:endCondLst>
                                    <p:cond evt="onNext" delay="0">
                                      <p:tgtEl>
                                        <p:sldTgt/>
                                      </p:tgtEl>
                                    </p:cond>
                                  </p:endCondLst>
                                  <p:childTnLst>
                                    <p:set>
                                      <p:cBhvr>
                                        <p:cTn id="231" dur="indefinite"/>
                                        <p:tgtEl>
                                          <p:spTgt spid="25"/>
                                        </p:tgtEl>
                                        <p:attrNameLst>
                                          <p:attrName>style.opacity</p:attrName>
                                        </p:attrNameLst>
                                      </p:cBhvr>
                                      <p:to>
                                        <p:strVal val="0.5"/>
                                      </p:to>
                                    </p:set>
                                    <p:animEffect filter="image" prLst="opacity: 0.5">
                                      <p:cBhvr rctx="IE">
                                        <p:cTn id="232" dur="indefinite"/>
                                        <p:tgtEl>
                                          <p:spTgt spid="25"/>
                                        </p:tgtEl>
                                      </p:cBhvr>
                                    </p:animEffect>
                                  </p:childTnLst>
                                </p:cTn>
                              </p:par>
                              <p:par>
                                <p:cTn id="233" presetID="42" presetClass="entr" presetSubtype="0" fill="hold" grpId="0" nodeType="withEffect">
                                  <p:stCondLst>
                                    <p:cond delay="0"/>
                                  </p:stCondLst>
                                  <p:childTnLst>
                                    <p:set>
                                      <p:cBhvr>
                                        <p:cTn id="234" dur="1" fill="hold">
                                          <p:stCondLst>
                                            <p:cond delay="0"/>
                                          </p:stCondLst>
                                        </p:cTn>
                                        <p:tgtEl>
                                          <p:spTgt spid="37"/>
                                        </p:tgtEl>
                                        <p:attrNameLst>
                                          <p:attrName>style.visibility</p:attrName>
                                        </p:attrNameLst>
                                      </p:cBhvr>
                                      <p:to>
                                        <p:strVal val="visible"/>
                                      </p:to>
                                    </p:set>
                                    <p:animEffect transition="in" filter="fade">
                                      <p:cBhvr>
                                        <p:cTn id="235" dur="1000"/>
                                        <p:tgtEl>
                                          <p:spTgt spid="37"/>
                                        </p:tgtEl>
                                      </p:cBhvr>
                                    </p:animEffect>
                                    <p:anim calcmode="lin" valueType="num">
                                      <p:cBhvr>
                                        <p:cTn id="236" dur="1000" fill="hold"/>
                                        <p:tgtEl>
                                          <p:spTgt spid="37"/>
                                        </p:tgtEl>
                                        <p:attrNameLst>
                                          <p:attrName>ppt_x</p:attrName>
                                        </p:attrNameLst>
                                      </p:cBhvr>
                                      <p:tavLst>
                                        <p:tav tm="0">
                                          <p:val>
                                            <p:strVal val="#ppt_x"/>
                                          </p:val>
                                        </p:tav>
                                        <p:tav tm="100000">
                                          <p:val>
                                            <p:strVal val="#ppt_x"/>
                                          </p:val>
                                        </p:tav>
                                      </p:tavLst>
                                    </p:anim>
                                    <p:anim calcmode="lin" valueType="num">
                                      <p:cBhvr>
                                        <p:cTn id="2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38" fill="hold">
                      <p:stCondLst>
                        <p:cond delay="indefinite"/>
                      </p:stCondLst>
                      <p:childTnLst>
                        <p:par>
                          <p:cTn id="239" fill="hold">
                            <p:stCondLst>
                              <p:cond delay="0"/>
                            </p:stCondLst>
                            <p:childTnLst>
                              <p:par>
                                <p:cTn id="240" presetID="42" presetClass="exit" presetSubtype="0" fill="hold" grpId="1" nodeType="clickEffect">
                                  <p:stCondLst>
                                    <p:cond delay="0"/>
                                  </p:stCondLst>
                                  <p:childTnLst>
                                    <p:animEffect transition="out" filter="fade">
                                      <p:cBhvr>
                                        <p:cTn id="241" dur="1000"/>
                                        <p:tgtEl>
                                          <p:spTgt spid="37"/>
                                        </p:tgtEl>
                                      </p:cBhvr>
                                    </p:animEffect>
                                    <p:anim calcmode="lin" valueType="num">
                                      <p:cBhvr>
                                        <p:cTn id="242" dur="1000"/>
                                        <p:tgtEl>
                                          <p:spTgt spid="37"/>
                                        </p:tgtEl>
                                        <p:attrNameLst>
                                          <p:attrName>ppt_x</p:attrName>
                                        </p:attrNameLst>
                                      </p:cBhvr>
                                      <p:tavLst>
                                        <p:tav tm="0">
                                          <p:val>
                                            <p:strVal val="ppt_x"/>
                                          </p:val>
                                        </p:tav>
                                        <p:tav tm="100000">
                                          <p:val>
                                            <p:strVal val="ppt_x"/>
                                          </p:val>
                                        </p:tav>
                                      </p:tavLst>
                                    </p:anim>
                                    <p:anim calcmode="lin" valueType="num">
                                      <p:cBhvr>
                                        <p:cTn id="243" dur="1000"/>
                                        <p:tgtEl>
                                          <p:spTgt spid="37"/>
                                        </p:tgtEl>
                                        <p:attrNameLst>
                                          <p:attrName>ppt_y</p:attrName>
                                        </p:attrNameLst>
                                      </p:cBhvr>
                                      <p:tavLst>
                                        <p:tav tm="0">
                                          <p:val>
                                            <p:strVal val="ppt_y"/>
                                          </p:val>
                                        </p:tav>
                                        <p:tav tm="100000">
                                          <p:val>
                                            <p:strVal val="ppt_y+.1"/>
                                          </p:val>
                                        </p:tav>
                                      </p:tavLst>
                                    </p:anim>
                                    <p:set>
                                      <p:cBhvr>
                                        <p:cTn id="244" dur="1" fill="hold">
                                          <p:stCondLst>
                                            <p:cond delay="999"/>
                                          </p:stCondLst>
                                        </p:cTn>
                                        <p:tgtEl>
                                          <p:spTgt spid="37"/>
                                        </p:tgtEl>
                                        <p:attrNameLst>
                                          <p:attrName>style.visibility</p:attrName>
                                        </p:attrNameLst>
                                      </p:cBhvr>
                                      <p:to>
                                        <p:strVal val="hidden"/>
                                      </p:to>
                                    </p:set>
                                  </p:childTnLst>
                                </p:cTn>
                              </p:par>
                              <p:par>
                                <p:cTn id="245" presetID="9" presetClass="emph" presetSubtype="0" nodeType="withEffect">
                                  <p:stCondLst>
                                    <p:cond delay="0"/>
                                  </p:stCondLst>
                                  <p:endCondLst>
                                    <p:cond evt="onNext" delay="0">
                                      <p:tgtEl>
                                        <p:sldTgt/>
                                      </p:tgtEl>
                                    </p:cond>
                                  </p:endCondLst>
                                  <p:childTnLst>
                                    <p:set>
                                      <p:cBhvr>
                                        <p:cTn id="246" dur="indefinite"/>
                                        <p:tgtEl>
                                          <p:spTgt spid="30"/>
                                        </p:tgtEl>
                                        <p:attrNameLst>
                                          <p:attrName>style.opacity</p:attrName>
                                        </p:attrNameLst>
                                      </p:cBhvr>
                                      <p:to>
                                        <p:strVal val="0.5"/>
                                      </p:to>
                                    </p:set>
                                    <p:animEffect filter="image" prLst="opacity: 0.5">
                                      <p:cBhvr rctx="IE">
                                        <p:cTn id="247" dur="indefinite"/>
                                        <p:tgtEl>
                                          <p:spTgt spid="30"/>
                                        </p:tgtEl>
                                      </p:cBhvr>
                                    </p:animEffect>
                                  </p:childTnLst>
                                </p:cTn>
                              </p:par>
                              <p:par>
                                <p:cTn id="248" presetID="9" presetClass="emph" presetSubtype="0" nodeType="withEffect">
                                  <p:stCondLst>
                                    <p:cond delay="0"/>
                                  </p:stCondLst>
                                  <p:endCondLst>
                                    <p:cond evt="onNext" delay="0">
                                      <p:tgtEl>
                                        <p:sldTgt/>
                                      </p:tgtEl>
                                    </p:cond>
                                  </p:endCondLst>
                                  <p:childTnLst>
                                    <p:set>
                                      <p:cBhvr>
                                        <p:cTn id="249" dur="indefinite"/>
                                        <p:tgtEl>
                                          <p:spTgt spid="29"/>
                                        </p:tgtEl>
                                        <p:attrNameLst>
                                          <p:attrName>style.opacity</p:attrName>
                                        </p:attrNameLst>
                                      </p:cBhvr>
                                      <p:to>
                                        <p:strVal val="0.5"/>
                                      </p:to>
                                    </p:set>
                                    <p:animEffect filter="image" prLst="opacity: 0.5">
                                      <p:cBhvr rctx="IE">
                                        <p:cTn id="250" dur="indefinite"/>
                                        <p:tgtEl>
                                          <p:spTgt spid="29"/>
                                        </p:tgtEl>
                                      </p:cBhvr>
                                    </p:animEffect>
                                  </p:childTnLst>
                                </p:cTn>
                              </p:par>
                              <p:par>
                                <p:cTn id="251" presetID="9" presetClass="emph" presetSubtype="0" nodeType="withEffect">
                                  <p:stCondLst>
                                    <p:cond delay="0"/>
                                  </p:stCondLst>
                                  <p:endCondLst>
                                    <p:cond evt="onNext" delay="0">
                                      <p:tgtEl>
                                        <p:sldTgt/>
                                      </p:tgtEl>
                                    </p:cond>
                                  </p:endCondLst>
                                  <p:childTnLst>
                                    <p:set>
                                      <p:cBhvr>
                                        <p:cTn id="252" dur="indefinite"/>
                                        <p:tgtEl>
                                          <p:spTgt spid="28"/>
                                        </p:tgtEl>
                                        <p:attrNameLst>
                                          <p:attrName>style.opacity</p:attrName>
                                        </p:attrNameLst>
                                      </p:cBhvr>
                                      <p:to>
                                        <p:strVal val="0.5"/>
                                      </p:to>
                                    </p:set>
                                    <p:animEffect filter="image" prLst="opacity: 0.5">
                                      <p:cBhvr rctx="IE">
                                        <p:cTn id="253" dur="indefinite"/>
                                        <p:tgtEl>
                                          <p:spTgt spid="28"/>
                                        </p:tgtEl>
                                      </p:cBhvr>
                                    </p:animEffect>
                                  </p:childTnLst>
                                </p:cTn>
                              </p:par>
                              <p:par>
                                <p:cTn id="254" presetID="9" presetClass="emph" presetSubtype="0" nodeType="withEffect">
                                  <p:stCondLst>
                                    <p:cond delay="0"/>
                                  </p:stCondLst>
                                  <p:endCondLst>
                                    <p:cond evt="onNext" delay="0">
                                      <p:tgtEl>
                                        <p:sldTgt/>
                                      </p:tgtEl>
                                    </p:cond>
                                  </p:endCondLst>
                                  <p:childTnLst>
                                    <p:set>
                                      <p:cBhvr>
                                        <p:cTn id="255" dur="indefinite"/>
                                        <p:tgtEl>
                                          <p:spTgt spid="27"/>
                                        </p:tgtEl>
                                        <p:attrNameLst>
                                          <p:attrName>style.opacity</p:attrName>
                                        </p:attrNameLst>
                                      </p:cBhvr>
                                      <p:to>
                                        <p:strVal val="0.5"/>
                                      </p:to>
                                    </p:set>
                                    <p:animEffect filter="image" prLst="opacity: 0.5">
                                      <p:cBhvr rctx="IE">
                                        <p:cTn id="256" dur="indefinite"/>
                                        <p:tgtEl>
                                          <p:spTgt spid="27"/>
                                        </p:tgtEl>
                                      </p:cBhvr>
                                    </p:animEffect>
                                  </p:childTnLst>
                                </p:cTn>
                              </p:par>
                              <p:par>
                                <p:cTn id="257" presetID="9" presetClass="emph" presetSubtype="0" nodeType="withEffect">
                                  <p:stCondLst>
                                    <p:cond delay="0"/>
                                  </p:stCondLst>
                                  <p:endCondLst>
                                    <p:cond evt="onNext" delay="0">
                                      <p:tgtEl>
                                        <p:sldTgt/>
                                      </p:tgtEl>
                                    </p:cond>
                                  </p:endCondLst>
                                  <p:childTnLst>
                                    <p:set>
                                      <p:cBhvr>
                                        <p:cTn id="258" dur="indefinite"/>
                                        <p:tgtEl>
                                          <p:spTgt spid="26"/>
                                        </p:tgtEl>
                                        <p:attrNameLst>
                                          <p:attrName>style.opacity</p:attrName>
                                        </p:attrNameLst>
                                      </p:cBhvr>
                                      <p:to>
                                        <p:strVal val="0.5"/>
                                      </p:to>
                                    </p:set>
                                    <p:animEffect filter="image" prLst="opacity: 0.5">
                                      <p:cBhvr rctx="IE">
                                        <p:cTn id="259" dur="indefinite"/>
                                        <p:tgtEl>
                                          <p:spTgt spid="26"/>
                                        </p:tgtEl>
                                      </p:cBhvr>
                                    </p:animEffect>
                                  </p:childTnLst>
                                </p:cTn>
                              </p:par>
                              <p:par>
                                <p:cTn id="260" presetID="9" presetClass="emph" presetSubtype="0" nodeType="withEffect">
                                  <p:stCondLst>
                                    <p:cond delay="0"/>
                                  </p:stCondLst>
                                  <p:endCondLst>
                                    <p:cond evt="onNext" delay="0">
                                      <p:tgtEl>
                                        <p:sldTgt/>
                                      </p:tgtEl>
                                    </p:cond>
                                  </p:endCondLst>
                                  <p:childTnLst>
                                    <p:set>
                                      <p:cBhvr>
                                        <p:cTn id="261" dur="indefinite"/>
                                        <p:tgtEl>
                                          <p:spTgt spid="32"/>
                                        </p:tgtEl>
                                        <p:attrNameLst>
                                          <p:attrName>style.opacity</p:attrName>
                                        </p:attrNameLst>
                                      </p:cBhvr>
                                      <p:to>
                                        <p:strVal val="0.5"/>
                                      </p:to>
                                    </p:set>
                                    <p:animEffect filter="image" prLst="opacity: 0.5">
                                      <p:cBhvr rctx="IE">
                                        <p:cTn id="262" dur="indefinite"/>
                                        <p:tgtEl>
                                          <p:spTgt spid="32"/>
                                        </p:tgtEl>
                                      </p:cBhvr>
                                    </p:animEffect>
                                  </p:childTnLst>
                                </p:cTn>
                              </p:par>
                              <p:par>
                                <p:cTn id="263" presetID="9" presetClass="emph" presetSubtype="0" nodeType="withEffect">
                                  <p:stCondLst>
                                    <p:cond delay="0"/>
                                  </p:stCondLst>
                                  <p:endCondLst>
                                    <p:cond evt="onNext" delay="0">
                                      <p:tgtEl>
                                        <p:sldTgt/>
                                      </p:tgtEl>
                                    </p:cond>
                                  </p:endCondLst>
                                  <p:childTnLst>
                                    <p:set>
                                      <p:cBhvr>
                                        <p:cTn id="264" dur="indefinite"/>
                                        <p:tgtEl>
                                          <p:spTgt spid="25"/>
                                        </p:tgtEl>
                                        <p:attrNameLst>
                                          <p:attrName>style.opacity</p:attrName>
                                        </p:attrNameLst>
                                      </p:cBhvr>
                                      <p:to>
                                        <p:strVal val="0.5"/>
                                      </p:to>
                                    </p:set>
                                    <p:animEffect filter="image" prLst="opacity: 0.5">
                                      <p:cBhvr rctx="IE">
                                        <p:cTn id="265" dur="indefinite"/>
                                        <p:tgtEl>
                                          <p:spTgt spid="25"/>
                                        </p:tgtEl>
                                      </p:cBhvr>
                                    </p:animEffect>
                                  </p:childTnLst>
                                </p:cTn>
                              </p:par>
                              <p:par>
                                <p:cTn id="266" presetID="42" presetClass="entr" presetSubtype="0" fill="hold" grpId="0" nodeType="withEffect">
                                  <p:stCondLst>
                                    <p:cond delay="0"/>
                                  </p:stCondLst>
                                  <p:childTnLst>
                                    <p:set>
                                      <p:cBhvr>
                                        <p:cTn id="267" dur="1" fill="hold">
                                          <p:stCondLst>
                                            <p:cond delay="0"/>
                                          </p:stCondLst>
                                        </p:cTn>
                                        <p:tgtEl>
                                          <p:spTgt spid="38"/>
                                        </p:tgtEl>
                                        <p:attrNameLst>
                                          <p:attrName>style.visibility</p:attrName>
                                        </p:attrNameLst>
                                      </p:cBhvr>
                                      <p:to>
                                        <p:strVal val="visible"/>
                                      </p:to>
                                    </p:set>
                                    <p:animEffect transition="in" filter="fade">
                                      <p:cBhvr>
                                        <p:cTn id="268" dur="1000"/>
                                        <p:tgtEl>
                                          <p:spTgt spid="38"/>
                                        </p:tgtEl>
                                      </p:cBhvr>
                                    </p:animEffect>
                                    <p:anim calcmode="lin" valueType="num">
                                      <p:cBhvr>
                                        <p:cTn id="269" dur="1000" fill="hold"/>
                                        <p:tgtEl>
                                          <p:spTgt spid="38"/>
                                        </p:tgtEl>
                                        <p:attrNameLst>
                                          <p:attrName>ppt_x</p:attrName>
                                        </p:attrNameLst>
                                      </p:cBhvr>
                                      <p:tavLst>
                                        <p:tav tm="0">
                                          <p:val>
                                            <p:strVal val="#ppt_x"/>
                                          </p:val>
                                        </p:tav>
                                        <p:tav tm="100000">
                                          <p:val>
                                            <p:strVal val="#ppt_x"/>
                                          </p:val>
                                        </p:tav>
                                      </p:tavLst>
                                    </p:anim>
                                    <p:anim calcmode="lin" valueType="num">
                                      <p:cBhvr>
                                        <p:cTn id="2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42" presetClass="exit" presetSubtype="0" fill="hold" grpId="1" nodeType="clickEffect">
                                  <p:stCondLst>
                                    <p:cond delay="0"/>
                                  </p:stCondLst>
                                  <p:childTnLst>
                                    <p:animEffect transition="out" filter="fade">
                                      <p:cBhvr>
                                        <p:cTn id="274" dur="1000"/>
                                        <p:tgtEl>
                                          <p:spTgt spid="38"/>
                                        </p:tgtEl>
                                      </p:cBhvr>
                                    </p:animEffect>
                                    <p:anim calcmode="lin" valueType="num">
                                      <p:cBhvr>
                                        <p:cTn id="275" dur="1000"/>
                                        <p:tgtEl>
                                          <p:spTgt spid="38"/>
                                        </p:tgtEl>
                                        <p:attrNameLst>
                                          <p:attrName>ppt_x</p:attrName>
                                        </p:attrNameLst>
                                      </p:cBhvr>
                                      <p:tavLst>
                                        <p:tav tm="0">
                                          <p:val>
                                            <p:strVal val="ppt_x"/>
                                          </p:val>
                                        </p:tav>
                                        <p:tav tm="100000">
                                          <p:val>
                                            <p:strVal val="ppt_x"/>
                                          </p:val>
                                        </p:tav>
                                      </p:tavLst>
                                    </p:anim>
                                    <p:anim calcmode="lin" valueType="num">
                                      <p:cBhvr>
                                        <p:cTn id="276" dur="1000"/>
                                        <p:tgtEl>
                                          <p:spTgt spid="38"/>
                                        </p:tgtEl>
                                        <p:attrNameLst>
                                          <p:attrName>ppt_y</p:attrName>
                                        </p:attrNameLst>
                                      </p:cBhvr>
                                      <p:tavLst>
                                        <p:tav tm="0">
                                          <p:val>
                                            <p:strVal val="ppt_y"/>
                                          </p:val>
                                        </p:tav>
                                        <p:tav tm="100000">
                                          <p:val>
                                            <p:strVal val="ppt_y+.1"/>
                                          </p:val>
                                        </p:tav>
                                      </p:tavLst>
                                    </p:anim>
                                    <p:set>
                                      <p:cBhvr>
                                        <p:cTn id="277" dur="1" fill="hold">
                                          <p:stCondLst>
                                            <p:cond delay="999"/>
                                          </p:stCondLst>
                                        </p:cTn>
                                        <p:tgtEl>
                                          <p:spTgt spid="38"/>
                                        </p:tgtEl>
                                        <p:attrNameLst>
                                          <p:attrName>style.visibility</p:attrName>
                                        </p:attrNameLst>
                                      </p:cBhvr>
                                      <p:to>
                                        <p:strVal val="hidden"/>
                                      </p:to>
                                    </p:set>
                                  </p:childTnLst>
                                </p:cTn>
                              </p:par>
                              <p:par>
                                <p:cTn id="278" presetID="9" presetClass="emph" presetSubtype="0" nodeType="withEffect">
                                  <p:stCondLst>
                                    <p:cond delay="0"/>
                                  </p:stCondLst>
                                  <p:endCondLst>
                                    <p:cond evt="onNext" delay="0">
                                      <p:tgtEl>
                                        <p:sldTgt/>
                                      </p:tgtEl>
                                    </p:cond>
                                  </p:endCondLst>
                                  <p:childTnLst>
                                    <p:set>
                                      <p:cBhvr>
                                        <p:cTn id="279" dur="indefinite"/>
                                        <p:tgtEl>
                                          <p:spTgt spid="31"/>
                                        </p:tgtEl>
                                        <p:attrNameLst>
                                          <p:attrName>style.opacity</p:attrName>
                                        </p:attrNameLst>
                                      </p:cBhvr>
                                      <p:to>
                                        <p:strVal val="0.5"/>
                                      </p:to>
                                    </p:set>
                                    <p:animEffect filter="image" prLst="opacity: 0.5">
                                      <p:cBhvr rctx="IE">
                                        <p:cTn id="280" dur="indefinite"/>
                                        <p:tgtEl>
                                          <p:spTgt spid="31"/>
                                        </p:tgtEl>
                                      </p:cBhvr>
                                    </p:animEffect>
                                  </p:childTnLst>
                                </p:cTn>
                              </p:par>
                              <p:par>
                                <p:cTn id="281" presetID="9" presetClass="emph" presetSubtype="0" nodeType="withEffect">
                                  <p:stCondLst>
                                    <p:cond delay="0"/>
                                  </p:stCondLst>
                                  <p:endCondLst>
                                    <p:cond evt="onNext" delay="0">
                                      <p:tgtEl>
                                        <p:sldTgt/>
                                      </p:tgtEl>
                                    </p:cond>
                                  </p:endCondLst>
                                  <p:childTnLst>
                                    <p:set>
                                      <p:cBhvr>
                                        <p:cTn id="282" dur="indefinite"/>
                                        <p:tgtEl>
                                          <p:spTgt spid="30"/>
                                        </p:tgtEl>
                                        <p:attrNameLst>
                                          <p:attrName>style.opacity</p:attrName>
                                        </p:attrNameLst>
                                      </p:cBhvr>
                                      <p:to>
                                        <p:strVal val="0.5"/>
                                      </p:to>
                                    </p:set>
                                    <p:animEffect filter="image" prLst="opacity: 0.5">
                                      <p:cBhvr rctx="IE">
                                        <p:cTn id="283" dur="indefinite"/>
                                        <p:tgtEl>
                                          <p:spTgt spid="30"/>
                                        </p:tgtEl>
                                      </p:cBhvr>
                                    </p:animEffect>
                                  </p:childTnLst>
                                </p:cTn>
                              </p:par>
                              <p:par>
                                <p:cTn id="284" presetID="9" presetClass="emph" presetSubtype="0" nodeType="withEffect">
                                  <p:stCondLst>
                                    <p:cond delay="0"/>
                                  </p:stCondLst>
                                  <p:endCondLst>
                                    <p:cond evt="onNext" delay="0">
                                      <p:tgtEl>
                                        <p:sldTgt/>
                                      </p:tgtEl>
                                    </p:cond>
                                  </p:endCondLst>
                                  <p:childTnLst>
                                    <p:set>
                                      <p:cBhvr>
                                        <p:cTn id="285" dur="indefinite"/>
                                        <p:tgtEl>
                                          <p:spTgt spid="29"/>
                                        </p:tgtEl>
                                        <p:attrNameLst>
                                          <p:attrName>style.opacity</p:attrName>
                                        </p:attrNameLst>
                                      </p:cBhvr>
                                      <p:to>
                                        <p:strVal val="0.5"/>
                                      </p:to>
                                    </p:set>
                                    <p:animEffect filter="image" prLst="opacity: 0.5">
                                      <p:cBhvr rctx="IE">
                                        <p:cTn id="286" dur="indefinite"/>
                                        <p:tgtEl>
                                          <p:spTgt spid="29"/>
                                        </p:tgtEl>
                                      </p:cBhvr>
                                    </p:animEffect>
                                  </p:childTnLst>
                                </p:cTn>
                              </p:par>
                              <p:par>
                                <p:cTn id="287" presetID="9" presetClass="emph" presetSubtype="0" nodeType="withEffect">
                                  <p:stCondLst>
                                    <p:cond delay="0"/>
                                  </p:stCondLst>
                                  <p:endCondLst>
                                    <p:cond evt="onNext" delay="0">
                                      <p:tgtEl>
                                        <p:sldTgt/>
                                      </p:tgtEl>
                                    </p:cond>
                                  </p:endCondLst>
                                  <p:childTnLst>
                                    <p:set>
                                      <p:cBhvr>
                                        <p:cTn id="288" dur="indefinite"/>
                                        <p:tgtEl>
                                          <p:spTgt spid="28"/>
                                        </p:tgtEl>
                                        <p:attrNameLst>
                                          <p:attrName>style.opacity</p:attrName>
                                        </p:attrNameLst>
                                      </p:cBhvr>
                                      <p:to>
                                        <p:strVal val="0.5"/>
                                      </p:to>
                                    </p:set>
                                    <p:animEffect filter="image" prLst="opacity: 0.5">
                                      <p:cBhvr rctx="IE">
                                        <p:cTn id="289" dur="indefinite"/>
                                        <p:tgtEl>
                                          <p:spTgt spid="28"/>
                                        </p:tgtEl>
                                      </p:cBhvr>
                                    </p:animEffect>
                                  </p:childTnLst>
                                </p:cTn>
                              </p:par>
                              <p:par>
                                <p:cTn id="290" presetID="9" presetClass="emph" presetSubtype="0" nodeType="withEffect">
                                  <p:stCondLst>
                                    <p:cond delay="0"/>
                                  </p:stCondLst>
                                  <p:endCondLst>
                                    <p:cond evt="onNext" delay="0">
                                      <p:tgtEl>
                                        <p:sldTgt/>
                                      </p:tgtEl>
                                    </p:cond>
                                  </p:endCondLst>
                                  <p:childTnLst>
                                    <p:set>
                                      <p:cBhvr>
                                        <p:cTn id="291" dur="indefinite"/>
                                        <p:tgtEl>
                                          <p:spTgt spid="27"/>
                                        </p:tgtEl>
                                        <p:attrNameLst>
                                          <p:attrName>style.opacity</p:attrName>
                                        </p:attrNameLst>
                                      </p:cBhvr>
                                      <p:to>
                                        <p:strVal val="0.5"/>
                                      </p:to>
                                    </p:set>
                                    <p:animEffect filter="image" prLst="opacity: 0.5">
                                      <p:cBhvr rctx="IE">
                                        <p:cTn id="292" dur="indefinite"/>
                                        <p:tgtEl>
                                          <p:spTgt spid="27"/>
                                        </p:tgtEl>
                                      </p:cBhvr>
                                    </p:animEffect>
                                  </p:childTnLst>
                                </p:cTn>
                              </p:par>
                              <p:par>
                                <p:cTn id="293" presetID="9" presetClass="emph" presetSubtype="0" nodeType="withEffect">
                                  <p:stCondLst>
                                    <p:cond delay="0"/>
                                  </p:stCondLst>
                                  <p:endCondLst>
                                    <p:cond evt="onNext" delay="0">
                                      <p:tgtEl>
                                        <p:sldTgt/>
                                      </p:tgtEl>
                                    </p:cond>
                                  </p:endCondLst>
                                  <p:childTnLst>
                                    <p:set>
                                      <p:cBhvr>
                                        <p:cTn id="294" dur="indefinite"/>
                                        <p:tgtEl>
                                          <p:spTgt spid="26"/>
                                        </p:tgtEl>
                                        <p:attrNameLst>
                                          <p:attrName>style.opacity</p:attrName>
                                        </p:attrNameLst>
                                      </p:cBhvr>
                                      <p:to>
                                        <p:strVal val="0.5"/>
                                      </p:to>
                                    </p:set>
                                    <p:animEffect filter="image" prLst="opacity: 0.5">
                                      <p:cBhvr rctx="IE">
                                        <p:cTn id="295" dur="indefinite"/>
                                        <p:tgtEl>
                                          <p:spTgt spid="26"/>
                                        </p:tgtEl>
                                      </p:cBhvr>
                                    </p:animEffect>
                                  </p:childTnLst>
                                </p:cTn>
                              </p:par>
                              <p:par>
                                <p:cTn id="296" presetID="9" presetClass="emph" presetSubtype="0" nodeType="withEffect">
                                  <p:stCondLst>
                                    <p:cond delay="0"/>
                                  </p:stCondLst>
                                  <p:endCondLst>
                                    <p:cond evt="onNext" delay="0">
                                      <p:tgtEl>
                                        <p:sldTgt/>
                                      </p:tgtEl>
                                    </p:cond>
                                  </p:endCondLst>
                                  <p:childTnLst>
                                    <p:set>
                                      <p:cBhvr>
                                        <p:cTn id="297" dur="indefinite"/>
                                        <p:tgtEl>
                                          <p:spTgt spid="25"/>
                                        </p:tgtEl>
                                        <p:attrNameLst>
                                          <p:attrName>style.opacity</p:attrName>
                                        </p:attrNameLst>
                                      </p:cBhvr>
                                      <p:to>
                                        <p:strVal val="0.5"/>
                                      </p:to>
                                    </p:set>
                                    <p:animEffect filter="image" prLst="opacity: 0.5">
                                      <p:cBhvr rctx="IE">
                                        <p:cTn id="298" dur="indefinite"/>
                                        <p:tgtEl>
                                          <p:spTgt spid="25"/>
                                        </p:tgtEl>
                                      </p:cBhvr>
                                    </p:animEffect>
                                  </p:childTnLst>
                                </p:cTn>
                              </p:par>
                              <p:par>
                                <p:cTn id="299" presetID="42" presetClass="entr" presetSubtype="0" fill="hold" grpId="0" nodeType="withEffect">
                                  <p:stCondLst>
                                    <p:cond delay="0"/>
                                  </p:stCondLst>
                                  <p:childTnLst>
                                    <p:set>
                                      <p:cBhvr>
                                        <p:cTn id="300" dur="1" fill="hold">
                                          <p:stCondLst>
                                            <p:cond delay="0"/>
                                          </p:stCondLst>
                                        </p:cTn>
                                        <p:tgtEl>
                                          <p:spTgt spid="39"/>
                                        </p:tgtEl>
                                        <p:attrNameLst>
                                          <p:attrName>style.visibility</p:attrName>
                                        </p:attrNameLst>
                                      </p:cBhvr>
                                      <p:to>
                                        <p:strVal val="visible"/>
                                      </p:to>
                                    </p:set>
                                    <p:animEffect transition="in" filter="fade">
                                      <p:cBhvr>
                                        <p:cTn id="301" dur="1000"/>
                                        <p:tgtEl>
                                          <p:spTgt spid="39"/>
                                        </p:tgtEl>
                                      </p:cBhvr>
                                    </p:animEffect>
                                    <p:anim calcmode="lin" valueType="num">
                                      <p:cBhvr>
                                        <p:cTn id="302" dur="1000" fill="hold"/>
                                        <p:tgtEl>
                                          <p:spTgt spid="39"/>
                                        </p:tgtEl>
                                        <p:attrNameLst>
                                          <p:attrName>ppt_x</p:attrName>
                                        </p:attrNameLst>
                                      </p:cBhvr>
                                      <p:tavLst>
                                        <p:tav tm="0">
                                          <p:val>
                                            <p:strVal val="#ppt_x"/>
                                          </p:val>
                                        </p:tav>
                                        <p:tav tm="100000">
                                          <p:val>
                                            <p:strVal val="#ppt_x"/>
                                          </p:val>
                                        </p:tav>
                                      </p:tavLst>
                                    </p:anim>
                                    <p:anim calcmode="lin" valueType="num">
                                      <p:cBhvr>
                                        <p:cTn id="30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3" grpId="0"/>
      <p:bldP spid="33" grpId="1"/>
      <p:bldP spid="34" grpId="0"/>
      <p:bldP spid="34" grpId="1"/>
      <p:bldP spid="35" grpId="0"/>
      <p:bldP spid="35" grpId="1"/>
      <p:bldP spid="36" grpId="0"/>
      <p:bldP spid="36" grpId="1"/>
      <p:bldP spid="37" grpId="0"/>
      <p:bldP spid="37" grpId="1"/>
      <p:bldP spid="38" grpId="0"/>
      <p:bldP spid="38" grpId="1"/>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0002" y="2483193"/>
            <a:ext cx="4631140" cy="1325563"/>
          </a:xfrm>
        </p:spPr>
        <p:txBody>
          <a:bodyPr/>
          <a:lstStyle/>
          <a:p>
            <a:r>
              <a:rPr lang="en-US" dirty="0"/>
              <a:t>Video</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57</a:t>
            </a:fld>
            <a:endParaRPr lang="en-US" altLang="zh-CN" dirty="0"/>
          </a:p>
        </p:txBody>
      </p:sp>
    </p:spTree>
    <p:extLst>
      <p:ext uri="{BB962C8B-B14F-4D97-AF65-F5344CB8AC3E}">
        <p14:creationId xmlns:p14="http://schemas.microsoft.com/office/powerpoint/2010/main" val="1516270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58</a:t>
            </a:fld>
            <a:endParaRPr lang="en-US" altLang="zh-CN" dirty="0"/>
          </a:p>
        </p:txBody>
      </p:sp>
      <p:sp>
        <p:nvSpPr>
          <p:cNvPr id="2" name="Title 4">
            <a:extLst>
              <a:ext uri="{FF2B5EF4-FFF2-40B4-BE49-F238E27FC236}">
                <a16:creationId xmlns:a16="http://schemas.microsoft.com/office/drawing/2014/main" id="{9B45B523-7F74-5590-6B3C-0FAF6F796D84}"/>
              </a:ext>
            </a:extLst>
          </p:cNvPr>
          <p:cNvSpPr>
            <a:spLocks noGrp="1"/>
          </p:cNvSpPr>
          <p:nvPr>
            <p:ph type="title"/>
          </p:nvPr>
        </p:nvSpPr>
        <p:spPr>
          <a:xfrm>
            <a:off x="3208000" y="2734096"/>
            <a:ext cx="5775999" cy="694904"/>
          </a:xfrm>
        </p:spPr>
        <p:txBody>
          <a:bodyPr/>
          <a:lstStyle/>
          <a:p>
            <a:r>
              <a:rPr lang="en-US" dirty="0">
                <a:solidFill>
                  <a:srgbClr val="002060"/>
                </a:solidFill>
                <a:hlinkClick r:id="rId3">
                  <a:extLst>
                    <a:ext uri="{A12FA001-AC4F-418D-AE19-62706E023703}">
                      <ahyp:hlinkClr xmlns:ahyp="http://schemas.microsoft.com/office/drawing/2018/hyperlinkcolor" val="tx"/>
                    </a:ext>
                  </a:extLst>
                </a:hlinkClick>
              </a:rPr>
              <a:t>Click here to open video</a:t>
            </a:r>
            <a:endParaRPr lang="en-US" dirty="0">
              <a:solidFill>
                <a:srgbClr val="002060"/>
              </a:solidFill>
            </a:endParaRPr>
          </a:p>
        </p:txBody>
      </p:sp>
    </p:spTree>
    <p:extLst>
      <p:ext uri="{BB962C8B-B14F-4D97-AF65-F5344CB8AC3E}">
        <p14:creationId xmlns:p14="http://schemas.microsoft.com/office/powerpoint/2010/main" val="397854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42667" y="2650460"/>
            <a:ext cx="3326447" cy="945807"/>
          </a:xfrm>
        </p:spPr>
        <p:txBody>
          <a:bodyPr/>
          <a:lstStyle/>
          <a:p>
            <a:r>
              <a:rPr lang="en-US" dirty="0"/>
              <a:t>Challenges</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59</a:t>
            </a:fld>
            <a:endParaRPr lang="en-US" altLang="zh-CN" dirty="0"/>
          </a:p>
        </p:txBody>
      </p:sp>
      <p:sp>
        <p:nvSpPr>
          <p:cNvPr id="3" name="Text Placeholder 2">
            <a:extLst>
              <a:ext uri="{FF2B5EF4-FFF2-40B4-BE49-F238E27FC236}">
                <a16:creationId xmlns:a16="http://schemas.microsoft.com/office/drawing/2014/main" id="{09D9D1C9-81AC-1F36-2063-8B3AFE7EDA53}"/>
              </a:ext>
            </a:extLst>
          </p:cNvPr>
          <p:cNvSpPr>
            <a:spLocks noGrp="1"/>
          </p:cNvSpPr>
          <p:nvPr>
            <p:ph type="body" sz="quarter" idx="28"/>
          </p:nvPr>
        </p:nvSpPr>
        <p:spPr>
          <a:xfrm>
            <a:off x="522849" y="3635783"/>
            <a:ext cx="5344817" cy="2171612"/>
          </a:xfrm>
        </p:spPr>
        <p:txBody>
          <a:bodyPr/>
          <a:lstStyle/>
          <a:p>
            <a:pPr>
              <a:lnSpc>
                <a:spcPct val="150000"/>
              </a:lnSpc>
            </a:pPr>
            <a:r>
              <a:rPr lang="en-US" sz="2400" dirty="0">
                <a:ea typeface="Times New Roman" panose="02020603050405020304" pitchFamily="18" charset="0"/>
                <a:cs typeface="Times New Roman" panose="02020603050405020304" pitchFamily="18" charset="0"/>
              </a:rPr>
              <a:t>Time Constraints</a:t>
            </a:r>
            <a:r>
              <a:rPr lang="en-US" sz="2400" dirty="0">
                <a:effectLst/>
                <a:ea typeface="Times New Roman" panose="02020603050405020304" pitchFamily="18" charset="0"/>
                <a:cs typeface="Times New Roman" panose="02020603050405020304" pitchFamily="18" charset="0"/>
              </a:rPr>
              <a:t>.</a:t>
            </a:r>
          </a:p>
          <a:p>
            <a:pPr>
              <a:lnSpc>
                <a:spcPct val="150000"/>
              </a:lnSpc>
            </a:pPr>
            <a:r>
              <a:rPr lang="en-US" sz="2400" dirty="0">
                <a:ea typeface="Times New Roman" panose="02020603050405020304" pitchFamily="18" charset="0"/>
                <a:cs typeface="Times New Roman" panose="02020603050405020304" pitchFamily="18" charset="0"/>
              </a:rPr>
              <a:t>Time Management.</a:t>
            </a:r>
          </a:p>
          <a:p>
            <a:pPr>
              <a:lnSpc>
                <a:spcPct val="150000"/>
              </a:lnSpc>
            </a:pPr>
            <a:r>
              <a:rPr lang="en-US" sz="2400" dirty="0">
                <a:ea typeface="Times New Roman" panose="02020603050405020304" pitchFamily="18" charset="0"/>
                <a:cs typeface="Times New Roman" panose="02020603050405020304" pitchFamily="18" charset="0"/>
              </a:rPr>
              <a:t>System Integration.</a:t>
            </a:r>
          </a:p>
        </p:txBody>
      </p:sp>
    </p:spTree>
    <p:extLst>
      <p:ext uri="{BB962C8B-B14F-4D97-AF65-F5344CB8AC3E}">
        <p14:creationId xmlns:p14="http://schemas.microsoft.com/office/powerpoint/2010/main" val="213711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61804" y="981306"/>
            <a:ext cx="6599429" cy="808500"/>
          </a:xfrm>
        </p:spPr>
        <p:txBody>
          <a:bodyPr/>
          <a:lstStyle/>
          <a:p>
            <a:r>
              <a:rPr lang="en-US" dirty="0"/>
              <a:t>Lack of visibility</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src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pic>
        <p:nvPicPr>
          <p:cNvPr id="6" name="Picture 5">
            <a:extLst>
              <a:ext uri="{FF2B5EF4-FFF2-40B4-BE49-F238E27FC236}">
                <a16:creationId xmlns:a16="http://schemas.microsoft.com/office/drawing/2014/main" id="{78EB2F5C-95F5-93A4-F10B-A6334928C068}"/>
              </a:ext>
            </a:extLst>
          </p:cNvPr>
          <p:cNvPicPr>
            <a:picLocks noChangeAspect="1"/>
          </p:cNvPicPr>
          <p:nvPr/>
        </p:nvPicPr>
        <p:blipFill rotWithShape="1">
          <a:blip r:embed="rId4"/>
          <a:srcRect l="1348" t="1227" r="1291" b="1156"/>
          <a:stretch/>
        </p:blipFill>
        <p:spPr>
          <a:xfrm>
            <a:off x="8562974" y="1957164"/>
            <a:ext cx="2738440" cy="1774031"/>
          </a:xfrm>
          <a:prstGeom prst="roundRect">
            <a:avLst>
              <a:gd name="adj" fmla="val 8594"/>
            </a:avLst>
          </a:prstGeom>
          <a:solidFill>
            <a:srgbClr val="FFFFFF">
              <a:shade val="85000"/>
            </a:srgbClr>
          </a:solidFill>
          <a:ln>
            <a:solidFill>
              <a:schemeClr val="bg1">
                <a:lumMod val="75000"/>
              </a:schemeClr>
            </a:solidFill>
          </a:ln>
          <a:effectLst/>
        </p:spPr>
      </p:pic>
      <p:pic>
        <p:nvPicPr>
          <p:cNvPr id="9" name="Picture 8">
            <a:extLst>
              <a:ext uri="{FF2B5EF4-FFF2-40B4-BE49-F238E27FC236}">
                <a16:creationId xmlns:a16="http://schemas.microsoft.com/office/drawing/2014/main" id="{72DFC23B-E347-DB7D-A624-9540D9CDB351}"/>
              </a:ext>
            </a:extLst>
          </p:cNvPr>
          <p:cNvPicPr>
            <a:picLocks noChangeAspect="1"/>
          </p:cNvPicPr>
          <p:nvPr/>
        </p:nvPicPr>
        <p:blipFill rotWithShape="1">
          <a:blip r:embed="rId5"/>
          <a:srcRect l="1347" t="523" r="1291" b="1554"/>
          <a:stretch/>
        </p:blipFill>
        <p:spPr>
          <a:xfrm>
            <a:off x="8562974" y="3862399"/>
            <a:ext cx="2738439" cy="2093114"/>
          </a:xfrm>
          <a:prstGeom prst="roundRect">
            <a:avLst>
              <a:gd name="adj" fmla="val 8594"/>
            </a:avLst>
          </a:prstGeom>
          <a:solidFill>
            <a:srgbClr val="FFFFFF">
              <a:shade val="85000"/>
            </a:srgbClr>
          </a:solidFill>
          <a:ln>
            <a:solidFill>
              <a:schemeClr val="bg1">
                <a:lumMod val="75000"/>
              </a:schemeClr>
            </a:solidFill>
          </a:ln>
          <a:effectLst/>
        </p:spPr>
      </p:pic>
      <p:pic>
        <p:nvPicPr>
          <p:cNvPr id="12" name="Picture 11">
            <a:extLst>
              <a:ext uri="{FF2B5EF4-FFF2-40B4-BE49-F238E27FC236}">
                <a16:creationId xmlns:a16="http://schemas.microsoft.com/office/drawing/2014/main" id="{863DEBDB-4B4A-C511-5BFF-9EAFCD413F40}"/>
              </a:ext>
            </a:extLst>
          </p:cNvPr>
          <p:cNvPicPr>
            <a:picLocks noChangeAspect="1"/>
          </p:cNvPicPr>
          <p:nvPr/>
        </p:nvPicPr>
        <p:blipFill rotWithShape="1">
          <a:blip r:embed="rId6"/>
          <a:srcRect l="1538" t="1525" r="1389" b="1251"/>
          <a:stretch/>
        </p:blipFill>
        <p:spPr>
          <a:xfrm>
            <a:off x="4550704" y="1955012"/>
            <a:ext cx="3790950" cy="4000501"/>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6684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2498335"/>
            <a:ext cx="5235427" cy="1325563"/>
          </a:xfrm>
        </p:spPr>
        <p:txBody>
          <a:bodyPr/>
          <a:lstStyle/>
          <a:p>
            <a:r>
              <a:rPr lang="en-US" sz="4400" dirty="0"/>
              <a:t>Future Visions</a:t>
            </a:r>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dirty="0"/>
              <a:t>Developing A Student Exchange Management System</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60</a:t>
            </a:fld>
            <a:endParaRPr lang="en-US" altLang="zh-CN" dirty="0"/>
          </a:p>
        </p:txBody>
      </p:sp>
      <p:sp>
        <p:nvSpPr>
          <p:cNvPr id="3" name="Text Placeholder 2">
            <a:extLst>
              <a:ext uri="{FF2B5EF4-FFF2-40B4-BE49-F238E27FC236}">
                <a16:creationId xmlns:a16="http://schemas.microsoft.com/office/drawing/2014/main" id="{9928F7A6-085D-755B-2E4B-F00DD4A96A02}"/>
              </a:ext>
            </a:extLst>
          </p:cNvPr>
          <p:cNvSpPr>
            <a:spLocks noGrp="1"/>
          </p:cNvSpPr>
          <p:nvPr>
            <p:ph type="body" sz="quarter" idx="28"/>
          </p:nvPr>
        </p:nvSpPr>
        <p:spPr>
          <a:xfrm>
            <a:off x="509572" y="3680874"/>
            <a:ext cx="5344817" cy="2171612"/>
          </a:xfrm>
        </p:spPr>
        <p:txBody>
          <a:bodyPr/>
          <a:lstStyle/>
          <a:p>
            <a:pPr>
              <a:lnSpc>
                <a:spcPct val="150000"/>
              </a:lnSpc>
            </a:pPr>
            <a:r>
              <a:rPr lang="en-US" sz="2400" dirty="0">
                <a:ea typeface="Times New Roman" panose="02020603050405020304" pitchFamily="18" charset="0"/>
                <a:cs typeface="Times New Roman" panose="02020603050405020304" pitchFamily="18" charset="0"/>
              </a:rPr>
              <a:t>Including an Arabic language feature</a:t>
            </a:r>
            <a:r>
              <a:rPr lang="en-US" sz="2400" dirty="0">
                <a:effectLst/>
                <a:ea typeface="Times New Roman" panose="02020603050405020304" pitchFamily="18" charset="0"/>
                <a:cs typeface="Times New Roman" panose="02020603050405020304" pitchFamily="18" charset="0"/>
              </a:rPr>
              <a:t>.</a:t>
            </a:r>
          </a:p>
          <a:p>
            <a:pPr>
              <a:lnSpc>
                <a:spcPct val="150000"/>
              </a:lnSpc>
            </a:pPr>
            <a:r>
              <a:rPr lang="en-US" sz="2400" dirty="0">
                <a:ea typeface="Times New Roman" panose="02020603050405020304" pitchFamily="18" charset="0"/>
                <a:cs typeface="Times New Roman" panose="02020603050405020304" pitchFamily="18" charset="0"/>
              </a:rPr>
              <a:t>Implementing a live chat feature.</a:t>
            </a:r>
          </a:p>
          <a:p>
            <a:pPr>
              <a:lnSpc>
                <a:spcPct val="150000"/>
              </a:lnSpc>
            </a:pPr>
            <a:r>
              <a:rPr lang="en-US" sz="2400" dirty="0">
                <a:ea typeface="Times New Roman" panose="02020603050405020304" pitchFamily="18" charset="0"/>
                <a:cs typeface="Times New Roman" panose="02020603050405020304" pitchFamily="18" charset="0"/>
              </a:rPr>
              <a:t>Including the offer’s comments feature.</a:t>
            </a:r>
          </a:p>
        </p:txBody>
      </p:sp>
    </p:spTree>
    <p:extLst>
      <p:ext uri="{BB962C8B-B14F-4D97-AF65-F5344CB8AC3E}">
        <p14:creationId xmlns:p14="http://schemas.microsoft.com/office/powerpoint/2010/main" val="38568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27"/>
          </p:nvPr>
        </p:nvSpPr>
        <p:spPr>
          <a:xfrm>
            <a:off x="821770" y="4416565"/>
            <a:ext cx="1877575" cy="506399"/>
          </a:xfrm>
        </p:spPr>
        <p:txBody>
          <a:bodyPr>
            <a:normAutofit fontScale="85000" lnSpcReduction="10000"/>
          </a:bodyPr>
          <a:lstStyle/>
          <a:p>
            <a:r>
              <a:rPr lang="en-US" dirty="0"/>
              <a:t>Dr. Mutamed Khatib</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28"/>
          </p:nvPr>
        </p:nvSpPr>
        <p:spPr>
          <a:xfrm>
            <a:off x="950132" y="4804357"/>
            <a:ext cx="1691687" cy="811178"/>
          </a:xfrm>
        </p:spPr>
        <p:txBody>
          <a:bodyPr>
            <a:normAutofit/>
          </a:bodyPr>
          <a:lstStyle/>
          <a:p>
            <a:pPr>
              <a:spcAft>
                <a:spcPts val="600"/>
              </a:spcAft>
            </a:pPr>
            <a:r>
              <a:rPr lang="en-US" dirty="0"/>
              <a:t>Dean of College of Engineering and Technology, PTUK</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49"/>
          </p:nvPr>
        </p:nvSpPr>
        <p:spPr>
          <a:xfrm>
            <a:off x="2888314" y="4416565"/>
            <a:ext cx="1877575" cy="506399"/>
          </a:xfrm>
        </p:spPr>
        <p:txBody>
          <a:bodyPr>
            <a:normAutofit fontScale="85000" lnSpcReduction="10000"/>
          </a:bodyPr>
          <a:lstStyle/>
          <a:p>
            <a:r>
              <a:rPr lang="en-US" dirty="0"/>
              <a:t>Dr. Mohamed Khalil</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0"/>
          </p:nvPr>
        </p:nvSpPr>
        <p:spPr>
          <a:xfrm>
            <a:off x="2874726" y="4804357"/>
            <a:ext cx="1956740" cy="811178"/>
          </a:xfrm>
        </p:spPr>
        <p:txBody>
          <a:bodyPr>
            <a:noAutofit/>
          </a:bodyPr>
          <a:lstStyle/>
          <a:p>
            <a:pPr>
              <a:spcAft>
                <a:spcPts val="600"/>
              </a:spcAft>
            </a:pPr>
            <a:r>
              <a:rPr lang="en-US" dirty="0"/>
              <a:t>Assistant Professor in Computer Systems Engineering, PTUK</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51"/>
          </p:nvPr>
        </p:nvSpPr>
        <p:spPr>
          <a:xfrm>
            <a:off x="5077961" y="4393309"/>
            <a:ext cx="1877575" cy="396452"/>
          </a:xfrm>
        </p:spPr>
        <p:txBody>
          <a:bodyPr>
            <a:normAutofit/>
          </a:bodyPr>
          <a:lstStyle/>
          <a:p>
            <a:r>
              <a:rPr lang="en-US" sz="1500" dirty="0"/>
              <a:t>Mr. Yazeed Sleet</a:t>
            </a:r>
          </a:p>
        </p:txBody>
      </p:sp>
      <p:sp>
        <p:nvSpPr>
          <p:cNvPr id="60" name="Text Placeholder 6">
            <a:extLst>
              <a:ext uri="{FF2B5EF4-FFF2-40B4-BE49-F238E27FC236}">
                <a16:creationId xmlns:a16="http://schemas.microsoft.com/office/drawing/2014/main" id="{1346E880-5CE7-7D64-F486-99D8850E2E40}"/>
              </a:ext>
            </a:extLst>
          </p:cNvPr>
          <p:cNvSpPr>
            <a:spLocks noGrp="1"/>
          </p:cNvSpPr>
          <p:nvPr>
            <p:ph type="body" sz="quarter" idx="52"/>
          </p:nvPr>
        </p:nvSpPr>
        <p:spPr>
          <a:xfrm>
            <a:off x="5116362" y="4804357"/>
            <a:ext cx="1877575" cy="620180"/>
          </a:xfrm>
        </p:spPr>
        <p:txBody>
          <a:bodyPr/>
          <a:lstStyle/>
          <a:p>
            <a:pPr>
              <a:spcAft>
                <a:spcPts val="600"/>
              </a:spcAft>
            </a:pPr>
            <a:r>
              <a:rPr lang="en-US" dirty="0"/>
              <a:t>Lecturer in Computer Systems Engineering, PTUK</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3"/>
          </p:nvPr>
        </p:nvSpPr>
        <p:spPr>
          <a:xfrm>
            <a:off x="7240432" y="4416565"/>
            <a:ext cx="1951193" cy="506399"/>
          </a:xfrm>
        </p:spPr>
        <p:txBody>
          <a:bodyPr>
            <a:normAutofit fontScale="85000" lnSpcReduction="10000"/>
          </a:bodyPr>
          <a:lstStyle/>
          <a:p>
            <a:r>
              <a:rPr lang="en-US" dirty="0"/>
              <a:t>Eng. Huthaifa Salman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4"/>
          </p:nvPr>
        </p:nvSpPr>
        <p:spPr>
          <a:xfrm>
            <a:off x="7270634" y="4813016"/>
            <a:ext cx="1793756" cy="811178"/>
          </a:xfrm>
        </p:spPr>
        <p:txBody>
          <a:bodyPr>
            <a:noAutofit/>
          </a:bodyPr>
          <a:lstStyle/>
          <a:p>
            <a:pPr>
              <a:spcAft>
                <a:spcPts val="600"/>
              </a:spcAft>
            </a:pPr>
            <a:r>
              <a:rPr lang="en-US" dirty="0"/>
              <a:t>Frontend Engineer at Foothill Technology Solutions, LLC.</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55"/>
          </p:nvPr>
        </p:nvSpPr>
        <p:spPr>
          <a:xfrm>
            <a:off x="9445066" y="4416565"/>
            <a:ext cx="1877575" cy="506399"/>
          </a:xfrm>
        </p:spPr>
        <p:txBody>
          <a:bodyPr>
            <a:normAutofit fontScale="85000" lnSpcReduction="10000"/>
          </a:bodyPr>
          <a:lstStyle/>
          <a:p>
            <a:r>
              <a:rPr lang="en-US" dirty="0"/>
              <a:t>Eng. Aseel Al-Aseel</a:t>
            </a:r>
          </a:p>
        </p:txBody>
      </p:sp>
      <p:sp>
        <p:nvSpPr>
          <p:cNvPr id="62" name="Text Placeholder 10">
            <a:extLst>
              <a:ext uri="{FF2B5EF4-FFF2-40B4-BE49-F238E27FC236}">
                <a16:creationId xmlns:a16="http://schemas.microsoft.com/office/drawing/2014/main" id="{7978E865-63E2-BAF9-D302-0FF1B4A41B6A}"/>
              </a:ext>
            </a:extLst>
          </p:cNvPr>
          <p:cNvSpPr>
            <a:spLocks noGrp="1"/>
          </p:cNvSpPr>
          <p:nvPr>
            <p:ph type="body" sz="quarter" idx="56"/>
          </p:nvPr>
        </p:nvSpPr>
        <p:spPr>
          <a:xfrm>
            <a:off x="9538009" y="4813016"/>
            <a:ext cx="1691687" cy="811178"/>
          </a:xfrm>
        </p:spPr>
        <p:txBody>
          <a:bodyPr/>
          <a:lstStyle/>
          <a:p>
            <a:r>
              <a:rPr lang="en-US" dirty="0"/>
              <a:t>Software Engineer at RAY Solutions</a:t>
            </a:r>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57"/>
          </p:nvPr>
        </p:nvPicPr>
        <p:blipFill rotWithShape="1">
          <a:blip r:embed="rId3"/>
          <a:srcRect t="7001" r="3" b="3254"/>
          <a:stretch/>
        </p:blipFill>
        <p:spPr>
          <a:xfrm>
            <a:off x="983282" y="2073439"/>
            <a:ext cx="1621032" cy="1841551"/>
          </a:xfrm>
          <a:noFill/>
          <a:ln>
            <a:solidFill>
              <a:schemeClr val="bg1">
                <a:lumMod val="75000"/>
              </a:schemeClr>
            </a:solidFill>
          </a:ln>
        </p:spPr>
      </p:pic>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8"/>
          </p:nvPr>
        </p:nvPicPr>
        <p:blipFill>
          <a:blip r:embed="rId4"/>
          <a:srcRect l="5987" r="5987"/>
          <a:stretch/>
        </p:blipFill>
        <p:spPr>
          <a:xfrm>
            <a:off x="3109346" y="2073439"/>
            <a:ext cx="1621032" cy="1841551"/>
          </a:xfrm>
          <a:noFill/>
          <a:ln>
            <a:solidFill>
              <a:schemeClr val="bg1">
                <a:lumMod val="75000"/>
              </a:schemeClr>
            </a:solidFill>
          </a:ln>
        </p:spPr>
      </p:pic>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59"/>
          </p:nvPr>
        </p:nvPicPr>
        <p:blipFill>
          <a:blip r:embed="rId5"/>
          <a:srcRect l="4041" r="4041"/>
          <a:stretch/>
        </p:blipFill>
        <p:spPr>
          <a:xfrm>
            <a:off x="5235410" y="2073439"/>
            <a:ext cx="1621032" cy="1841551"/>
          </a:xfrm>
          <a:noFill/>
          <a:ln>
            <a:solidFill>
              <a:schemeClr val="bg1">
                <a:lumMod val="75000"/>
              </a:schemeClr>
            </a:solidFill>
          </a:ln>
        </p:spPr>
      </p:pic>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60"/>
          </p:nvPr>
        </p:nvPicPr>
        <p:blipFill rotWithShape="1">
          <a:blip r:embed="rId6"/>
          <a:srcRect r="13738" b="4"/>
          <a:stretch/>
        </p:blipFill>
        <p:spPr>
          <a:xfrm>
            <a:off x="7361474" y="2073439"/>
            <a:ext cx="1621032" cy="1841551"/>
          </a:xfrm>
          <a:noFill/>
          <a:ln>
            <a:solidFill>
              <a:schemeClr val="bg1">
                <a:lumMod val="75000"/>
              </a:schemeClr>
            </a:solidFill>
          </a:ln>
        </p:spPr>
      </p:pic>
      <p:pic>
        <p:nvPicPr>
          <p:cNvPr id="4" name="Picture Placeholder 3" descr="A picture containing human face, person, clothing, forehead&#10;&#10;Description automatically generated">
            <a:extLst>
              <a:ext uri="{FF2B5EF4-FFF2-40B4-BE49-F238E27FC236}">
                <a16:creationId xmlns:a16="http://schemas.microsoft.com/office/drawing/2014/main" id="{0A1788B8-34EE-86CC-4FAF-A9A158B59C4E}"/>
              </a:ext>
            </a:extLst>
          </p:cNvPr>
          <p:cNvPicPr>
            <a:picLocks noGrp="1" noChangeAspect="1"/>
          </p:cNvPicPr>
          <p:nvPr>
            <p:ph type="pic" sz="quarter" idx="61"/>
          </p:nvPr>
        </p:nvPicPr>
        <p:blipFill>
          <a:blip r:embed="rId7"/>
          <a:srcRect t="1195" b="1195"/>
          <a:stretch>
            <a:fillRect/>
          </a:stretch>
        </p:blipFill>
        <p:spPr>
          <a:xfrm>
            <a:off x="9486900" y="2073275"/>
            <a:ext cx="1622425" cy="1841500"/>
          </a:xfrm>
          <a:noFill/>
          <a:ln>
            <a:solidFill>
              <a:schemeClr val="bg1">
                <a:lumMod val="75000"/>
              </a:schemeClr>
            </a:solidFill>
          </a:ln>
        </p:spPr>
      </p:pic>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365125"/>
            <a:ext cx="10515600" cy="1325563"/>
          </a:xfrm>
        </p:spPr>
        <p:txBody>
          <a:bodyPr anchor="ctr">
            <a:normAutofit/>
          </a:bodyPr>
          <a:lstStyle/>
          <a:p>
            <a:r>
              <a:rPr lang="en-US" dirty="0"/>
              <a:t>Faces Behind the Analysis</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62"/>
          </p:nvPr>
        </p:nvSpPr>
        <p:spPr>
          <a:xfrm>
            <a:off x="484632" y="6217920"/>
            <a:ext cx="4114800" cy="365125"/>
          </a:xfrm>
        </p:spPr>
        <p:txBody>
          <a:bodyPr anchor="ctr">
            <a:normAutofit/>
          </a:bodyPr>
          <a:lstStyle/>
          <a:p>
            <a:r>
              <a:rPr lang="en-US" sz="1200" dirty="0"/>
              <a:t>Developing A Student Exchange Management System</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6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61</a:t>
            </a:fld>
            <a:endParaRPr lang="en-US" altLang="zh-CN"/>
          </a:p>
        </p:txBody>
      </p:sp>
    </p:spTree>
    <p:extLst>
      <p:ext uri="{BB962C8B-B14F-4D97-AF65-F5344CB8AC3E}">
        <p14:creationId xmlns:p14="http://schemas.microsoft.com/office/powerpoint/2010/main" val="210788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000"/>
                                        <p:tgtEl>
                                          <p:spTgt spid="12">
                                            <p:txEl>
                                              <p:pRg st="0" end="0"/>
                                            </p:txEl>
                                          </p:spTgt>
                                        </p:tgtEl>
                                      </p:cBhvr>
                                    </p:animEffect>
                                    <p:anim calcmode="lin" valueType="num">
                                      <p:cBhvr>
                                        <p:cTn id="1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anim calcmode="lin" valueType="num">
                                      <p:cBhvr>
                                        <p:cTn id="25" dur="1000" fill="hold"/>
                                        <p:tgtEl>
                                          <p:spTgt spid="46"/>
                                        </p:tgtEl>
                                        <p:attrNameLst>
                                          <p:attrName>ppt_x</p:attrName>
                                        </p:attrNameLst>
                                      </p:cBhvr>
                                      <p:tavLst>
                                        <p:tav tm="0">
                                          <p:val>
                                            <p:strVal val="#ppt_x"/>
                                          </p:val>
                                        </p:tav>
                                        <p:tav tm="100000">
                                          <p:val>
                                            <p:strVal val="#ppt_x"/>
                                          </p:val>
                                        </p:tav>
                                      </p:tavLst>
                                    </p:anim>
                                    <p:anim calcmode="lin" valueType="num">
                                      <p:cBhvr>
                                        <p:cTn id="26" dur="1000" fill="hold"/>
                                        <p:tgtEl>
                                          <p:spTgt spid="4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1000"/>
                                        <p:tgtEl>
                                          <p:spTgt spid="26">
                                            <p:txEl>
                                              <p:pRg st="0" end="0"/>
                                            </p:txEl>
                                          </p:spTgt>
                                        </p:tgtEl>
                                      </p:cBhvr>
                                    </p:animEffect>
                                    <p:anim calcmode="lin" valueType="num">
                                      <p:cBhvr>
                                        <p:cTn id="3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1000"/>
                                        <p:tgtEl>
                                          <p:spTgt spid="30">
                                            <p:txEl>
                                              <p:pRg st="0" end="0"/>
                                            </p:txEl>
                                          </p:spTgt>
                                        </p:tgtEl>
                                      </p:cBhvr>
                                    </p:animEffect>
                                    <p:anim calcmode="lin" valueType="num">
                                      <p:cBhvr>
                                        <p:cTn id="35"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1000"/>
                                        <p:tgtEl>
                                          <p:spTgt spid="52"/>
                                        </p:tgtEl>
                                      </p:cBhvr>
                                    </p:animEffect>
                                    <p:anim calcmode="lin" valueType="num">
                                      <p:cBhvr>
                                        <p:cTn id="42" dur="1000" fill="hold"/>
                                        <p:tgtEl>
                                          <p:spTgt spid="52"/>
                                        </p:tgtEl>
                                        <p:attrNameLst>
                                          <p:attrName>ppt_x</p:attrName>
                                        </p:attrNameLst>
                                      </p:cBhvr>
                                      <p:tavLst>
                                        <p:tav tm="0">
                                          <p:val>
                                            <p:strVal val="#ppt_x"/>
                                          </p:val>
                                        </p:tav>
                                        <p:tav tm="100000">
                                          <p:val>
                                            <p:strVal val="#ppt_x"/>
                                          </p:val>
                                        </p:tav>
                                      </p:tavLst>
                                    </p:anim>
                                    <p:anim calcmode="lin" valueType="num">
                                      <p:cBhvr>
                                        <p:cTn id="43" dur="1000" fill="hold"/>
                                        <p:tgtEl>
                                          <p:spTgt spid="5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fade">
                                      <p:cBhvr>
                                        <p:cTn id="46" dur="1000"/>
                                        <p:tgtEl>
                                          <p:spTgt spid="3">
                                            <p:txEl>
                                              <p:pRg st="0" end="0"/>
                                            </p:txEl>
                                          </p:spTgt>
                                        </p:tgtEl>
                                      </p:cBhvr>
                                    </p:animEffect>
                                    <p:anim calcmode="lin" valueType="num">
                                      <p:cBhvr>
                                        <p:cTn id="4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0">
                                            <p:txEl>
                                              <p:pRg st="0" end="0"/>
                                            </p:txEl>
                                          </p:spTgt>
                                        </p:tgtEl>
                                        <p:attrNameLst>
                                          <p:attrName>style.visibility</p:attrName>
                                        </p:attrNameLst>
                                      </p:cBhvr>
                                      <p:to>
                                        <p:strVal val="visible"/>
                                      </p:to>
                                    </p:set>
                                    <p:animEffect transition="in" filter="fade">
                                      <p:cBhvr>
                                        <p:cTn id="51" dur="1000"/>
                                        <p:tgtEl>
                                          <p:spTgt spid="60">
                                            <p:txEl>
                                              <p:pRg st="0" end="0"/>
                                            </p:txEl>
                                          </p:spTgt>
                                        </p:tgtEl>
                                      </p:cBhvr>
                                    </p:animEffect>
                                    <p:anim calcmode="lin" valueType="num">
                                      <p:cBhvr>
                                        <p:cTn id="52"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1000"/>
                                        <p:tgtEl>
                                          <p:spTgt spid="49"/>
                                        </p:tgtEl>
                                      </p:cBhvr>
                                    </p:animEffect>
                                    <p:anim calcmode="lin" valueType="num">
                                      <p:cBhvr>
                                        <p:cTn id="59" dur="1000" fill="hold"/>
                                        <p:tgtEl>
                                          <p:spTgt spid="49"/>
                                        </p:tgtEl>
                                        <p:attrNameLst>
                                          <p:attrName>ppt_x</p:attrName>
                                        </p:attrNameLst>
                                      </p:cBhvr>
                                      <p:tavLst>
                                        <p:tav tm="0">
                                          <p:val>
                                            <p:strVal val="#ppt_x"/>
                                          </p:val>
                                        </p:tav>
                                        <p:tav tm="100000">
                                          <p:val>
                                            <p:strVal val="#ppt_x"/>
                                          </p:val>
                                        </p:tav>
                                      </p:tavLst>
                                    </p:anim>
                                    <p:anim calcmode="lin" valueType="num">
                                      <p:cBhvr>
                                        <p:cTn id="60" dur="1000" fill="hold"/>
                                        <p:tgtEl>
                                          <p:spTgt spid="4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Effect transition="in" filter="fade">
                                      <p:cBhvr>
                                        <p:cTn id="63" dur="1000"/>
                                        <p:tgtEl>
                                          <p:spTgt spid="22">
                                            <p:txEl>
                                              <p:pRg st="0" end="0"/>
                                            </p:txEl>
                                          </p:spTgt>
                                        </p:tgtEl>
                                      </p:cBhvr>
                                    </p:animEffect>
                                    <p:anim calcmode="lin" valueType="num">
                                      <p:cBhvr>
                                        <p:cTn id="64"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4">
                                            <p:txEl>
                                              <p:pRg st="0" end="0"/>
                                            </p:txEl>
                                          </p:spTgt>
                                        </p:tgtEl>
                                        <p:attrNameLst>
                                          <p:attrName>style.visibility</p:attrName>
                                        </p:attrNameLst>
                                      </p:cBhvr>
                                      <p:to>
                                        <p:strVal val="visible"/>
                                      </p:to>
                                    </p:set>
                                    <p:animEffect transition="in" filter="fade">
                                      <p:cBhvr>
                                        <p:cTn id="68" dur="1000"/>
                                        <p:tgtEl>
                                          <p:spTgt spid="24">
                                            <p:txEl>
                                              <p:pRg st="0" end="0"/>
                                            </p:txEl>
                                          </p:spTgt>
                                        </p:tgtEl>
                                      </p:cBhvr>
                                    </p:animEffect>
                                    <p:anim calcmode="lin" valueType="num">
                                      <p:cBhvr>
                                        <p:cTn id="69"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1000"/>
                                        <p:tgtEl>
                                          <p:spTgt spid="4"/>
                                        </p:tgtEl>
                                      </p:cBhvr>
                                    </p:animEffect>
                                    <p:anim calcmode="lin" valueType="num">
                                      <p:cBhvr>
                                        <p:cTn id="76" dur="1000" fill="hold"/>
                                        <p:tgtEl>
                                          <p:spTgt spid="4"/>
                                        </p:tgtEl>
                                        <p:attrNameLst>
                                          <p:attrName>ppt_x</p:attrName>
                                        </p:attrNameLst>
                                      </p:cBhvr>
                                      <p:tavLst>
                                        <p:tav tm="0">
                                          <p:val>
                                            <p:strVal val="#ppt_x"/>
                                          </p:val>
                                        </p:tav>
                                        <p:tav tm="100000">
                                          <p:val>
                                            <p:strVal val="#ppt_x"/>
                                          </p:val>
                                        </p:tav>
                                      </p:tavLst>
                                    </p:anim>
                                    <p:anim calcmode="lin" valueType="num">
                                      <p:cBhvr>
                                        <p:cTn id="77" dur="1000" fill="hold"/>
                                        <p:tgtEl>
                                          <p:spTgt spid="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5">
                                            <p:txEl>
                                              <p:pRg st="0" end="0"/>
                                            </p:txEl>
                                          </p:spTgt>
                                        </p:tgtEl>
                                        <p:attrNameLst>
                                          <p:attrName>style.visibility</p:attrName>
                                        </p:attrNameLst>
                                      </p:cBhvr>
                                      <p:to>
                                        <p:strVal val="visible"/>
                                      </p:to>
                                    </p:set>
                                    <p:animEffect transition="in" filter="fade">
                                      <p:cBhvr>
                                        <p:cTn id="80" dur="1000"/>
                                        <p:tgtEl>
                                          <p:spTgt spid="5">
                                            <p:txEl>
                                              <p:pRg st="0" end="0"/>
                                            </p:txEl>
                                          </p:spTgt>
                                        </p:tgtEl>
                                      </p:cBhvr>
                                    </p:animEffect>
                                    <p:anim calcmode="lin" valueType="num">
                                      <p:cBhvr>
                                        <p:cTn id="8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82" dur="1000" fill="hold"/>
                                        <p:tgtEl>
                                          <p:spTgt spid="5">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2">
                                            <p:txEl>
                                              <p:pRg st="0" end="0"/>
                                            </p:txEl>
                                          </p:spTgt>
                                        </p:tgtEl>
                                        <p:attrNameLst>
                                          <p:attrName>style.visibility</p:attrName>
                                        </p:attrNameLst>
                                      </p:cBhvr>
                                      <p:to>
                                        <p:strVal val="visible"/>
                                      </p:to>
                                    </p:set>
                                    <p:animEffect transition="in" filter="fade">
                                      <p:cBhvr>
                                        <p:cTn id="85" dur="1000"/>
                                        <p:tgtEl>
                                          <p:spTgt spid="62">
                                            <p:txEl>
                                              <p:pRg st="0" end="0"/>
                                            </p:txEl>
                                          </p:spTgt>
                                        </p:tgtEl>
                                      </p:cBhvr>
                                    </p:animEffect>
                                    <p:anim calcmode="lin" valueType="num">
                                      <p:cBhvr>
                                        <p:cTn id="86"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P spid="26" grpId="0" build="p"/>
      <p:bldP spid="30" grpId="0" build="p"/>
      <p:bldP spid="3" grpId="0" build="p"/>
      <p:bldP spid="60" grpId="0" build="p"/>
      <p:bldP spid="22" grpId="0" build="p"/>
      <p:bldP spid="24" grpId="0" build="p"/>
      <p:bldP spid="5" grpId="0" build="p"/>
      <p:bldP spid="6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a:noFill/>
          <a:ln>
            <a:solidFill>
              <a:schemeClr val="bg1">
                <a:lumMod val="75000"/>
              </a:schemeClr>
            </a:solidFill>
          </a:ln>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a:noFill/>
          <a:ln>
            <a:solidFill>
              <a:schemeClr val="bg1">
                <a:lumMod val="75000"/>
              </a:schemeClr>
            </a:solidFill>
          </a:ln>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a:noFill/>
          <a:ln>
            <a:solidFill>
              <a:schemeClr val="bg1">
                <a:lumMod val="75000"/>
              </a:schemeClr>
            </a:solidFill>
          </a:ln>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138697" y="3093990"/>
            <a:ext cx="3034145" cy="335010"/>
          </a:xfrm>
        </p:spPr>
        <p:txBody>
          <a:bodyPr/>
          <a:lstStyle/>
          <a:p>
            <a:r>
              <a:rPr lang="en-US" dirty="0"/>
              <a:t>Mohammad Abohasan</a:t>
            </a:r>
          </a:p>
          <a:p>
            <a:pPr lvl="0"/>
            <a:endParaRPr lang="en-US" dirty="0"/>
          </a:p>
          <a:p>
            <a:endParaRPr lang="en-US" dirty="0"/>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a:noFill/>
          <a:ln>
            <a:solidFill>
              <a:schemeClr val="bg1">
                <a:lumMod val="75000"/>
              </a:schemeClr>
            </a:solidFill>
          </a:ln>
        </p:spPr>
      </p:pic>
      <p:pic>
        <p:nvPicPr>
          <p:cNvPr id="2" name="Picture 1" descr="A picture containing cartoon, graphics, clipart, graphic design&#10;&#10;Description automatically generated">
            <a:extLst>
              <a:ext uri="{FF2B5EF4-FFF2-40B4-BE49-F238E27FC236}">
                <a16:creationId xmlns:a16="http://schemas.microsoft.com/office/drawing/2014/main" id="{4544C744-47CD-C5C2-1DB9-AD3663774E81}"/>
              </a:ext>
            </a:extLst>
          </p:cNvPr>
          <p:cNvPicPr>
            <a:picLocks noChangeAspect="1"/>
          </p:cNvPicPr>
          <p:nvPr/>
        </p:nvPicPr>
        <p:blipFill>
          <a:blip r:embed="rId7"/>
          <a:stretch>
            <a:fillRect/>
          </a:stretch>
        </p:blipFill>
        <p:spPr>
          <a:xfrm>
            <a:off x="2959771" y="5327306"/>
            <a:ext cx="1122493" cy="1111964"/>
          </a:xfrm>
          <a:prstGeom prst="rect">
            <a:avLst/>
          </a:prstGeom>
        </p:spPr>
      </p:pic>
      <p:pic>
        <p:nvPicPr>
          <p:cNvPr id="5" name="Picture 4" descr="A group of men standing together&#10;&#10;Description automatically generated with low confidence">
            <a:extLst>
              <a:ext uri="{FF2B5EF4-FFF2-40B4-BE49-F238E27FC236}">
                <a16:creationId xmlns:a16="http://schemas.microsoft.com/office/drawing/2014/main" id="{B968CDE9-B611-04FE-0331-72D8E0559666}"/>
              </a:ext>
            </a:extLst>
          </p:cNvPr>
          <p:cNvPicPr>
            <a:picLocks noChangeAspect="1"/>
          </p:cNvPicPr>
          <p:nvPr/>
        </p:nvPicPr>
        <p:blipFill rotWithShape="1">
          <a:blip r:embed="rId8"/>
          <a:srcRect l="13889" t="4500" r="7407"/>
          <a:stretch/>
        </p:blipFill>
        <p:spPr>
          <a:xfrm rot="16200000">
            <a:off x="9133981" y="477956"/>
            <a:ext cx="3172542" cy="2566400"/>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1000"/>
                                        <p:tgtEl>
                                          <p:spTgt spid="25">
                                            <p:txEl>
                                              <p:pRg st="0" end="0"/>
                                            </p:txEl>
                                          </p:spTgt>
                                        </p:tgtEl>
                                      </p:cBhvr>
                                    </p:animEffect>
                                    <p:anim calcmode="lin" valueType="num">
                                      <p:cBhvr>
                                        <p:cTn id="13"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144304" y="464293"/>
            <a:ext cx="6599429" cy="1274713"/>
          </a:xfrm>
        </p:spPr>
        <p:txBody>
          <a:bodyPr/>
          <a:lstStyle/>
          <a:p>
            <a:r>
              <a:rPr lang="en-US" dirty="0"/>
              <a:t>Potential for incorrect information</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src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pic>
        <p:nvPicPr>
          <p:cNvPr id="3" name="Picture 2">
            <a:extLst>
              <a:ext uri="{FF2B5EF4-FFF2-40B4-BE49-F238E27FC236}">
                <a16:creationId xmlns:a16="http://schemas.microsoft.com/office/drawing/2014/main" id="{A95E45F5-04E2-05DD-D14F-72DFC9C0307B}"/>
              </a:ext>
            </a:extLst>
          </p:cNvPr>
          <p:cNvPicPr>
            <a:picLocks noChangeAspect="1"/>
          </p:cNvPicPr>
          <p:nvPr/>
        </p:nvPicPr>
        <p:blipFill>
          <a:blip r:embed="rId4"/>
          <a:stretch>
            <a:fillRect/>
          </a:stretch>
        </p:blipFill>
        <p:spPr>
          <a:xfrm>
            <a:off x="4233204" y="1739006"/>
            <a:ext cx="4922059" cy="4317565"/>
          </a:xfrm>
          <a:prstGeom prst="roundRect">
            <a:avLst>
              <a:gd name="adj" fmla="val 8594"/>
            </a:avLst>
          </a:prstGeom>
          <a:solidFill>
            <a:srgbClr val="FFFFFF">
              <a:shade val="85000"/>
            </a:srgbClr>
          </a:solidFill>
          <a:ln>
            <a:solidFill>
              <a:schemeClr val="bg1">
                <a:lumMod val="75000"/>
              </a:schemeClr>
            </a:solidFill>
          </a:ln>
          <a:effectLst/>
        </p:spPr>
      </p:pic>
      <p:pic>
        <p:nvPicPr>
          <p:cNvPr id="17" name="Picture 16">
            <a:extLst>
              <a:ext uri="{FF2B5EF4-FFF2-40B4-BE49-F238E27FC236}">
                <a16:creationId xmlns:a16="http://schemas.microsoft.com/office/drawing/2014/main" id="{897D697C-4589-BFC0-0F72-F604EED88861}"/>
              </a:ext>
            </a:extLst>
          </p:cNvPr>
          <p:cNvPicPr>
            <a:picLocks noChangeAspect="1"/>
          </p:cNvPicPr>
          <p:nvPr/>
        </p:nvPicPr>
        <p:blipFill>
          <a:blip r:embed="rId5"/>
          <a:stretch>
            <a:fillRect/>
          </a:stretch>
        </p:blipFill>
        <p:spPr>
          <a:xfrm>
            <a:off x="4233204" y="1739006"/>
            <a:ext cx="4922059" cy="4317566"/>
          </a:xfrm>
          <a:prstGeom prst="roundRect">
            <a:avLst>
              <a:gd name="adj" fmla="val 8594"/>
            </a:avLst>
          </a:prstGeom>
          <a:solidFill>
            <a:srgbClr val="FFFFFF">
              <a:shade val="85000"/>
            </a:srgbClr>
          </a:solidFill>
          <a:ln>
            <a:solidFill>
              <a:schemeClr val="bg1">
                <a:lumMod val="75000"/>
              </a:schemeClr>
            </a:solidFill>
          </a:ln>
          <a:effectLst/>
        </p:spPr>
      </p:pic>
      <p:pic>
        <p:nvPicPr>
          <p:cNvPr id="19" name="Picture 18">
            <a:extLst>
              <a:ext uri="{FF2B5EF4-FFF2-40B4-BE49-F238E27FC236}">
                <a16:creationId xmlns:a16="http://schemas.microsoft.com/office/drawing/2014/main" id="{507EA16B-B7BA-6342-11C1-9C7C84D89F2B}"/>
              </a:ext>
            </a:extLst>
          </p:cNvPr>
          <p:cNvPicPr>
            <a:picLocks noChangeAspect="1"/>
          </p:cNvPicPr>
          <p:nvPr/>
        </p:nvPicPr>
        <p:blipFill>
          <a:blip r:embed="rId6"/>
          <a:stretch>
            <a:fillRect/>
          </a:stretch>
        </p:blipFill>
        <p:spPr>
          <a:xfrm>
            <a:off x="4233204" y="1739005"/>
            <a:ext cx="4921947" cy="4317566"/>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118565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path" presetSubtype="0" accel="50000" decel="50000" fill="hold" nodeType="afterEffect">
                                  <p:stCondLst>
                                    <p:cond delay="0"/>
                                  </p:stCondLst>
                                  <p:childTnLst>
                                    <p:animMotion origin="layout" path="M 1.45833E-6 2.59259E-6 L 0.05599 0.02477 C 0.06771 0.03032 0.08515 0.03356 0.10351 0.03356 C 0.12448 0.03356 0.14114 0.03032 0.15286 0.02477 L 0.20911 2.59259E-6 " pathEditMode="relative" rAng="0" ptsTypes="AAAAA">
                                      <p:cBhvr>
                                        <p:cTn id="12" dur="2000" fill="hold"/>
                                        <p:tgtEl>
                                          <p:spTgt spid="3"/>
                                        </p:tgtEl>
                                        <p:attrNameLst>
                                          <p:attrName>ppt_x</p:attrName>
                                          <p:attrName>ppt_y</p:attrName>
                                        </p:attrNameLst>
                                      </p:cBhvr>
                                      <p:rCtr x="10456" y="1667"/>
                                    </p:animMotion>
                                  </p:childTnLst>
                                </p:cTn>
                              </p:par>
                              <p:par>
                                <p:cTn id="13" presetID="9" presetClass="emph" presetSubtype="0" nodeType="withEffect">
                                  <p:stCondLst>
                                    <p:cond delay="0"/>
                                  </p:stCondLst>
                                  <p:childTnLst>
                                    <p:set>
                                      <p:cBhvr>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par>
                                <p:cTn id="16" presetID="42"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37" presetClass="path" presetSubtype="0" accel="50000" decel="50000" fill="hold" nodeType="afterEffect">
                                  <p:stCondLst>
                                    <p:cond delay="0"/>
                                  </p:stCondLst>
                                  <p:childTnLst>
                                    <p:animMotion origin="layout" path="M -3.95833E-6 -2.96296E-6 L 0.05287 0.02917 C 0.06368 0.03588 0.08073 0.04051 0.09805 0.04051 C 0.11797 0.04051 0.13386 0.03588 0.1448 0.02917 L 0.19844 -2.96296E-6 " pathEditMode="relative" rAng="0" ptsTypes="AAAAA">
                                      <p:cBhvr>
                                        <p:cTn id="23" dur="2000" fill="hold"/>
                                        <p:tgtEl>
                                          <p:spTgt spid="17"/>
                                        </p:tgtEl>
                                        <p:attrNameLst>
                                          <p:attrName>ppt_x</p:attrName>
                                          <p:attrName>ppt_y</p:attrName>
                                        </p:attrNameLst>
                                      </p:cBhvr>
                                      <p:rCtr x="9922" y="2014"/>
                                    </p:animMotion>
                                  </p:childTnLst>
                                </p:cTn>
                              </p:par>
                              <p:par>
                                <p:cTn id="24" presetID="9" presetClass="emph" presetSubtype="0" nodeType="withEffect">
                                  <p:stCondLst>
                                    <p:cond delay="0"/>
                                  </p:stCondLst>
                                  <p:childTnLst>
                                    <p:set>
                                      <p:cBhvr>
                                        <p:cTn id="25" dur="indefinite"/>
                                        <p:tgtEl>
                                          <p:spTgt spid="17"/>
                                        </p:tgtEl>
                                        <p:attrNameLst>
                                          <p:attrName>style.opacity</p:attrName>
                                        </p:attrNameLst>
                                      </p:cBhvr>
                                      <p:to>
                                        <p:strVal val="0.5"/>
                                      </p:to>
                                    </p:set>
                                    <p:animEffect filter="image" prLst="opacity: 0.5">
                                      <p:cBhvr rctx="IE">
                                        <p:cTn id="26" dur="indefinite"/>
                                        <p:tgtEl>
                                          <p:spTgt spid="17"/>
                                        </p:tgtEl>
                                      </p:cBhvr>
                                    </p:animEffect>
                                  </p:childTnLst>
                                </p:cTn>
                              </p:par>
                              <p:par>
                                <p:cTn id="27" presetID="42"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5000"/>
                            </p:stCondLst>
                            <p:childTnLst>
                              <p:par>
                                <p:cTn id="33" presetID="37" presetClass="path" presetSubtype="0" accel="50000" decel="50000" fill="hold" nodeType="afterEffect">
                                  <p:stCondLst>
                                    <p:cond delay="0"/>
                                  </p:stCondLst>
                                  <p:childTnLst>
                                    <p:animMotion origin="layout" path="M 1.45833E-6 -0.0007 L 0.04948 0.02315 C 0.05989 0.0287 0.07552 0.03402 0.09167 0.03402 C 0.11055 0.03402 0.12552 0.0287 0.13607 0.02315 L 0.18724 -0.0007 " pathEditMode="relative" rAng="0" ptsTypes="AAAAA">
                                      <p:cBhvr>
                                        <p:cTn id="34" dur="2000" fill="hold"/>
                                        <p:tgtEl>
                                          <p:spTgt spid="19"/>
                                        </p:tgtEl>
                                        <p:attrNameLst>
                                          <p:attrName>ppt_x</p:attrName>
                                          <p:attrName>ppt_y</p:attrName>
                                        </p:attrNameLst>
                                      </p:cBhvr>
                                      <p:rCtr x="9362" y="1736"/>
                                    </p:animMotion>
                                  </p:childTnLst>
                                </p:cTn>
                              </p:par>
                              <p:par>
                                <p:cTn id="35" presetID="9" presetClass="emph" presetSubtype="0" nodeType="withEffect">
                                  <p:stCondLst>
                                    <p:cond delay="0"/>
                                  </p:stCondLst>
                                  <p:childTnLst>
                                    <p:set>
                                      <p:cBhvr>
                                        <p:cTn id="36" dur="indefinite"/>
                                        <p:tgtEl>
                                          <p:spTgt spid="19"/>
                                        </p:tgtEl>
                                        <p:attrNameLst>
                                          <p:attrName>style.opacity</p:attrName>
                                        </p:attrNameLst>
                                      </p:cBhvr>
                                      <p:to>
                                        <p:strVal val="0.5"/>
                                      </p:to>
                                    </p:set>
                                    <p:animEffect filter="image" prLst="opacity: 0.5">
                                      <p:cBhvr rctx="IE">
                                        <p:cTn id="37"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48538" y="1375006"/>
            <a:ext cx="6599429" cy="808500"/>
          </a:xfrm>
        </p:spPr>
        <p:txBody>
          <a:bodyPr/>
          <a:lstStyle/>
          <a:p>
            <a:r>
              <a:rPr lang="en-US" dirty="0"/>
              <a:t>Resource wastage</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src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pic>
        <p:nvPicPr>
          <p:cNvPr id="12" name="Picture 11">
            <a:extLst>
              <a:ext uri="{FF2B5EF4-FFF2-40B4-BE49-F238E27FC236}">
                <a16:creationId xmlns:a16="http://schemas.microsoft.com/office/drawing/2014/main" id="{863DEBDB-4B4A-C511-5BFF-9EAFCD413F40}"/>
              </a:ext>
            </a:extLst>
          </p:cNvPr>
          <p:cNvPicPr>
            <a:picLocks noChangeAspect="1"/>
          </p:cNvPicPr>
          <p:nvPr/>
        </p:nvPicPr>
        <p:blipFill>
          <a:blip r:embed="rId4"/>
          <a:srcRect l="2619" r="2619"/>
          <a:stretch/>
        </p:blipFill>
        <p:spPr>
          <a:xfrm>
            <a:off x="4100498" y="2515370"/>
            <a:ext cx="3079077" cy="3249278"/>
          </a:xfrm>
          <a:prstGeom prst="roundRect">
            <a:avLst>
              <a:gd name="adj" fmla="val 8594"/>
            </a:avLst>
          </a:prstGeom>
          <a:solidFill>
            <a:srgbClr val="FFFFFF">
              <a:shade val="85000"/>
            </a:srgbClr>
          </a:solidFill>
          <a:ln>
            <a:solidFill>
              <a:schemeClr val="bg1">
                <a:lumMod val="75000"/>
              </a:schemeClr>
            </a:solidFill>
          </a:ln>
          <a:effectLst/>
        </p:spPr>
      </p:pic>
      <p:pic>
        <p:nvPicPr>
          <p:cNvPr id="3" name="Picture 2">
            <a:extLst>
              <a:ext uri="{FF2B5EF4-FFF2-40B4-BE49-F238E27FC236}">
                <a16:creationId xmlns:a16="http://schemas.microsoft.com/office/drawing/2014/main" id="{FAD9F04B-37DB-C647-0C59-D3DFDFDC2D06}"/>
              </a:ext>
            </a:extLst>
          </p:cNvPr>
          <p:cNvPicPr>
            <a:picLocks noChangeAspect="1"/>
          </p:cNvPicPr>
          <p:nvPr/>
        </p:nvPicPr>
        <p:blipFill rotWithShape="1">
          <a:blip r:embed="rId5"/>
          <a:srcRect l="916" r="1220"/>
          <a:stretch/>
        </p:blipFill>
        <p:spPr>
          <a:xfrm>
            <a:off x="4120945" y="2515370"/>
            <a:ext cx="4095955" cy="3249278"/>
          </a:xfrm>
          <a:prstGeom prst="roundRect">
            <a:avLst>
              <a:gd name="adj" fmla="val 8594"/>
            </a:avLst>
          </a:prstGeom>
          <a:solidFill>
            <a:srgbClr val="FFFFFF">
              <a:shade val="85000"/>
            </a:srgbClr>
          </a:solidFill>
          <a:ln>
            <a:solidFill>
              <a:schemeClr val="bg1">
                <a:lumMod val="75000"/>
              </a:schemeClr>
            </a:solidFill>
          </a:ln>
          <a:effectLst/>
        </p:spPr>
      </p:pic>
      <p:pic>
        <p:nvPicPr>
          <p:cNvPr id="4" name="Picture 3">
            <a:extLst>
              <a:ext uri="{FF2B5EF4-FFF2-40B4-BE49-F238E27FC236}">
                <a16:creationId xmlns:a16="http://schemas.microsoft.com/office/drawing/2014/main" id="{B644C9B7-50D9-425B-0902-419BC08EDD4D}"/>
              </a:ext>
            </a:extLst>
          </p:cNvPr>
          <p:cNvPicPr>
            <a:picLocks noChangeAspect="1"/>
          </p:cNvPicPr>
          <p:nvPr/>
        </p:nvPicPr>
        <p:blipFill rotWithShape="1">
          <a:blip r:embed="rId6"/>
          <a:srcRect l="2126" r="970"/>
          <a:stretch/>
        </p:blipFill>
        <p:spPr>
          <a:xfrm>
            <a:off x="4101485" y="2515370"/>
            <a:ext cx="4115415" cy="3249278"/>
          </a:xfrm>
          <a:prstGeom prst="roundRect">
            <a:avLst>
              <a:gd name="adj" fmla="val 8594"/>
            </a:avLst>
          </a:prstGeom>
          <a:solidFill>
            <a:srgbClr val="FFFFFF">
              <a:shade val="85000"/>
            </a:srgbClr>
          </a:solidFill>
          <a:ln>
            <a:solidFill>
              <a:schemeClr val="bg1">
                <a:lumMod val="75000"/>
              </a:schemeClr>
            </a:solidFill>
          </a:ln>
          <a:effectLst/>
        </p:spPr>
      </p:pic>
      <p:pic>
        <p:nvPicPr>
          <p:cNvPr id="6" name="Picture 5">
            <a:extLst>
              <a:ext uri="{FF2B5EF4-FFF2-40B4-BE49-F238E27FC236}">
                <a16:creationId xmlns:a16="http://schemas.microsoft.com/office/drawing/2014/main" id="{19F803D3-E394-45F7-CFA5-73E4C7702101}"/>
              </a:ext>
            </a:extLst>
          </p:cNvPr>
          <p:cNvPicPr>
            <a:picLocks noChangeAspect="1"/>
          </p:cNvPicPr>
          <p:nvPr/>
        </p:nvPicPr>
        <p:blipFill rotWithShape="1">
          <a:blip r:embed="rId7"/>
          <a:srcRect l="848" r="-421"/>
          <a:stretch/>
        </p:blipFill>
        <p:spPr>
          <a:xfrm>
            <a:off x="4101484" y="2515370"/>
            <a:ext cx="4115415" cy="3249278"/>
          </a:xfrm>
          <a:prstGeom prst="roundRect">
            <a:avLst>
              <a:gd name="adj" fmla="val 8594"/>
            </a:avLst>
          </a:prstGeom>
          <a:solidFill>
            <a:srgbClr val="FFFFFF">
              <a:shade val="85000"/>
            </a:srgbClr>
          </a:solidFill>
          <a:ln>
            <a:solidFill>
              <a:schemeClr val="bg1">
                <a:lumMod val="75000"/>
              </a:schemeClr>
            </a:solidFill>
          </a:ln>
          <a:effectLst/>
        </p:spPr>
      </p:pic>
      <p:pic>
        <p:nvPicPr>
          <p:cNvPr id="7" name="Picture 6">
            <a:extLst>
              <a:ext uri="{FF2B5EF4-FFF2-40B4-BE49-F238E27FC236}">
                <a16:creationId xmlns:a16="http://schemas.microsoft.com/office/drawing/2014/main" id="{0B3618D9-2C4B-8861-900B-1E6401B30A31}"/>
              </a:ext>
            </a:extLst>
          </p:cNvPr>
          <p:cNvPicPr>
            <a:picLocks noChangeAspect="1"/>
          </p:cNvPicPr>
          <p:nvPr/>
        </p:nvPicPr>
        <p:blipFill rotWithShape="1">
          <a:blip r:embed="rId8"/>
          <a:srcRect l="1736" r="461"/>
          <a:stretch/>
        </p:blipFill>
        <p:spPr>
          <a:xfrm>
            <a:off x="4101484" y="2515370"/>
            <a:ext cx="4115415" cy="324927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28291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12"/>
                                        </p:tgtEl>
                                      </p:cBhvr>
                                    </p:animEffect>
                                    <p:anim calcmode="lin" valueType="num">
                                      <p:cBhvr>
                                        <p:cTn id="14" dur="1000"/>
                                        <p:tgtEl>
                                          <p:spTgt spid="12"/>
                                        </p:tgtEl>
                                        <p:attrNameLst>
                                          <p:attrName>ppt_x</p:attrName>
                                        </p:attrNameLst>
                                      </p:cBhvr>
                                      <p:tavLst>
                                        <p:tav tm="0">
                                          <p:val>
                                            <p:strVal val="ppt_x"/>
                                          </p:val>
                                        </p:tav>
                                        <p:tav tm="100000">
                                          <p:val>
                                            <p:strVal val="ppt_x"/>
                                          </p:val>
                                        </p:tav>
                                      </p:tavLst>
                                    </p:anim>
                                    <p:anim calcmode="lin" valueType="num">
                                      <p:cBhvr>
                                        <p:cTn id="15" dur="1000"/>
                                        <p:tgtEl>
                                          <p:spTgt spid="12"/>
                                        </p:tgtEl>
                                        <p:attrNameLst>
                                          <p:attrName>ppt_y</p:attrName>
                                        </p:attrNameLst>
                                      </p:cBhvr>
                                      <p:tavLst>
                                        <p:tav tm="0">
                                          <p:val>
                                            <p:strVal val="ppt_y"/>
                                          </p:val>
                                        </p:tav>
                                        <p:tav tm="100000">
                                          <p:val>
                                            <p:strVal val="ppt_y+.1"/>
                                          </p:val>
                                        </p:tav>
                                      </p:tavLst>
                                    </p:anim>
                                    <p:set>
                                      <p:cBhvr>
                                        <p:cTn id="16" dur="1" fill="hold">
                                          <p:stCondLst>
                                            <p:cond delay="999"/>
                                          </p:stCondLst>
                                        </p:cTn>
                                        <p:tgtEl>
                                          <p:spTgt spid="12"/>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37" presetClass="path" presetSubtype="0" accel="50000" decel="50000" fill="hold" nodeType="afterEffect">
                                  <p:stCondLst>
                                    <p:cond delay="0"/>
                                  </p:stCondLst>
                                  <p:childTnLst>
                                    <p:animMotion origin="layout" path="M 4.16667E-7 -2.22222E-6 L 0.07487 0.04005 C 0.09049 0.04908 0.11393 0.05394 0.13854 0.05394 C 0.16641 0.05394 0.1888 0.04908 0.20443 0.04005 L 0.27943 -2.22222E-6 " pathEditMode="relative" rAng="0" ptsTypes="AAAAA">
                                      <p:cBhvr>
                                        <p:cTn id="24" dur="2000" fill="hold"/>
                                        <p:tgtEl>
                                          <p:spTgt spid="3"/>
                                        </p:tgtEl>
                                        <p:attrNameLst>
                                          <p:attrName>ppt_x</p:attrName>
                                          <p:attrName>ppt_y</p:attrName>
                                        </p:attrNameLst>
                                      </p:cBhvr>
                                      <p:rCtr x="13971" y="2685"/>
                                    </p:animMotion>
                                  </p:childTnLst>
                                </p:cTn>
                              </p:par>
                              <p:par>
                                <p:cTn id="25" presetID="9" presetClass="emph" presetSubtype="0" nodeType="withEffect">
                                  <p:stCondLst>
                                    <p:cond delay="0"/>
                                  </p:stCondLst>
                                  <p:childTnLst>
                                    <p:set>
                                      <p:cBhvr>
                                        <p:cTn id="26" dur="indefinite"/>
                                        <p:tgtEl>
                                          <p:spTgt spid="3"/>
                                        </p:tgtEl>
                                        <p:attrNameLst>
                                          <p:attrName>style.opacity</p:attrName>
                                        </p:attrNameLst>
                                      </p:cBhvr>
                                      <p:to>
                                        <p:strVal val="0.5"/>
                                      </p:to>
                                    </p:set>
                                    <p:animEffect filter="image" prLst="opacity: 0.5">
                                      <p:cBhvr rctx="IE">
                                        <p:cTn id="27" dur="indefinite"/>
                                        <p:tgtEl>
                                          <p:spTgt spid="3"/>
                                        </p:tgtEl>
                                      </p:cBhvr>
                                    </p:animEffect>
                                  </p:childTnLst>
                                </p:cTn>
                              </p:par>
                              <p:par>
                                <p:cTn id="28" presetID="42"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37" presetClass="path" presetSubtype="0" accel="50000" decel="50000" fill="hold" nodeType="afterEffect">
                                  <p:stCondLst>
                                    <p:cond delay="0"/>
                                  </p:stCondLst>
                                  <p:childTnLst>
                                    <p:animMotion origin="layout" path="M 1.66667E-6 -2.22222E-6 L 0.06992 0.04005 C 0.0845 0.04908 0.10651 0.05394 0.12943 0.05394 C 0.1556 0.05394 0.17656 0.04908 0.19114 0.04005 L 0.26146 -2.22222E-6 " pathEditMode="relative" rAng="0" ptsTypes="AAAAA">
                                      <p:cBhvr>
                                        <p:cTn id="35" dur="2000" fill="hold"/>
                                        <p:tgtEl>
                                          <p:spTgt spid="4"/>
                                        </p:tgtEl>
                                        <p:attrNameLst>
                                          <p:attrName>ppt_x</p:attrName>
                                          <p:attrName>ppt_y</p:attrName>
                                        </p:attrNameLst>
                                      </p:cBhvr>
                                      <p:rCtr x="13073" y="2685"/>
                                    </p:animMotion>
                                  </p:childTnLst>
                                </p:cTn>
                              </p:par>
                              <p:par>
                                <p:cTn id="36" presetID="9" presetClass="emph" presetSubtype="0" nodeType="withEffect">
                                  <p:stCondLst>
                                    <p:cond delay="0"/>
                                  </p:stCondLst>
                                  <p:childTnLst>
                                    <p:set>
                                      <p:cBhvr>
                                        <p:cTn id="37" dur="indefinite"/>
                                        <p:tgtEl>
                                          <p:spTgt spid="4"/>
                                        </p:tgtEl>
                                        <p:attrNameLst>
                                          <p:attrName>style.opacity</p:attrName>
                                        </p:attrNameLst>
                                      </p:cBhvr>
                                      <p:to>
                                        <p:strVal val="0.5"/>
                                      </p:to>
                                    </p:set>
                                    <p:animEffect filter="image" prLst="opacity: 0.5">
                                      <p:cBhvr rctx="IE">
                                        <p:cTn id="38" dur="indefinite"/>
                                        <p:tgtEl>
                                          <p:spTgt spid="4"/>
                                        </p:tgtEl>
                                      </p:cBhvr>
                                    </p:animEffect>
                                  </p:childTnLst>
                                </p:cTn>
                              </p:par>
                              <p:par>
                                <p:cTn id="39" presetID="42"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37" presetClass="path" presetSubtype="0" accel="50000" decel="50000" fill="hold" nodeType="afterEffect">
                                  <p:stCondLst>
                                    <p:cond delay="0"/>
                                  </p:stCondLst>
                                  <p:childTnLst>
                                    <p:animMotion origin="layout" path="M 1.66667E-6 -2.22222E-6 L 0.06497 0.04005 C 0.07851 0.04908 0.09896 0.05394 0.12031 0.05394 C 0.14453 0.05394 0.16406 0.04908 0.1776 0.04005 L 0.24271 -2.22222E-6 " pathEditMode="relative" rAng="0" ptsTypes="AAAAA">
                                      <p:cBhvr>
                                        <p:cTn id="46" dur="2000" fill="hold"/>
                                        <p:tgtEl>
                                          <p:spTgt spid="6"/>
                                        </p:tgtEl>
                                        <p:attrNameLst>
                                          <p:attrName>ppt_x</p:attrName>
                                          <p:attrName>ppt_y</p:attrName>
                                        </p:attrNameLst>
                                      </p:cBhvr>
                                      <p:rCtr x="12135" y="2685"/>
                                    </p:animMotion>
                                  </p:childTnLst>
                                </p:cTn>
                              </p:par>
                              <p:par>
                                <p:cTn id="47" presetID="9" presetClass="emph" presetSubtype="0" nodeType="withEffect">
                                  <p:stCondLst>
                                    <p:cond delay="0"/>
                                  </p:stCondLst>
                                  <p:endCondLst>
                                    <p:cond evt="onNext" delay="0">
                                      <p:tgtEl>
                                        <p:sldTgt/>
                                      </p:tgtEl>
                                    </p:cond>
                                  </p:endCondLst>
                                  <p:childTnLst>
                                    <p:set>
                                      <p:cBhvr>
                                        <p:cTn id="48" dur="indefinite"/>
                                        <p:tgtEl>
                                          <p:spTgt spid="6"/>
                                        </p:tgtEl>
                                        <p:attrNameLst>
                                          <p:attrName>style.opacity</p:attrName>
                                        </p:attrNameLst>
                                      </p:cBhvr>
                                      <p:to>
                                        <p:strVal val="0.5"/>
                                      </p:to>
                                    </p:set>
                                    <p:animEffect filter="image" prLst="opacity: 0.5">
                                      <p:cBhvr rctx="IE">
                                        <p:cTn id="49" dur="indefinite"/>
                                        <p:tgtEl>
                                          <p:spTgt spid="6"/>
                                        </p:tgtEl>
                                      </p:cBhvr>
                                    </p:animEffect>
                                  </p:childTnLst>
                                </p:cTn>
                              </p:par>
                              <p:par>
                                <p:cTn id="50" presetID="42"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par>
                          <p:cTn id="55" fill="hold">
                            <p:stCondLst>
                              <p:cond delay="7000"/>
                            </p:stCondLst>
                            <p:childTnLst>
                              <p:par>
                                <p:cTn id="56" presetID="37" presetClass="path" presetSubtype="0" accel="50000" decel="50000" fill="hold" nodeType="afterEffect">
                                  <p:stCondLst>
                                    <p:cond delay="0"/>
                                  </p:stCondLst>
                                  <p:childTnLst>
                                    <p:animMotion origin="layout" path="M 1.66667E-6 -2.22222E-6 L 0.06015 0.04005 C 0.07278 0.04908 0.09167 0.05394 0.11146 0.05394 C 0.13398 0.05394 0.15195 0.04908 0.16458 0.04005 L 0.225 -2.22222E-6 " pathEditMode="relative" rAng="0" ptsTypes="AAAAA">
                                      <p:cBhvr>
                                        <p:cTn id="57" dur="2000" fill="hold"/>
                                        <p:tgtEl>
                                          <p:spTgt spid="7"/>
                                        </p:tgtEl>
                                        <p:attrNameLst>
                                          <p:attrName>ppt_x</p:attrName>
                                          <p:attrName>ppt_y</p:attrName>
                                        </p:attrNameLst>
                                      </p:cBhvr>
                                      <p:rCtr x="11250" y="2685"/>
                                    </p:animMotion>
                                  </p:childTnLst>
                                </p:cTn>
                              </p:par>
                              <p:par>
                                <p:cTn id="58" presetID="9" presetClass="emph" presetSubtype="0" nodeType="withEffect">
                                  <p:stCondLst>
                                    <p:cond delay="0"/>
                                  </p:stCondLst>
                                  <p:childTnLst>
                                    <p:set>
                                      <p:cBhvr>
                                        <p:cTn id="59" dur="indefinite"/>
                                        <p:tgtEl>
                                          <p:spTgt spid="7"/>
                                        </p:tgtEl>
                                        <p:attrNameLst>
                                          <p:attrName>style.opacity</p:attrName>
                                        </p:attrNameLst>
                                      </p:cBhvr>
                                      <p:to>
                                        <p:strVal val="0.5"/>
                                      </p:to>
                                    </p:set>
                                    <p:animEffect filter="image" prLst="opacity: 0.5">
                                      <p:cBhvr rctx="IE">
                                        <p:cTn id="60"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948542" y="1375006"/>
            <a:ext cx="6599429" cy="808500"/>
          </a:xfrm>
        </p:spPr>
        <p:txBody>
          <a:bodyPr/>
          <a:lstStyle/>
          <a:p>
            <a:r>
              <a:rPr lang="en-US" dirty="0"/>
              <a:t>Resource wastage</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src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pic>
        <p:nvPicPr>
          <p:cNvPr id="2" name="Picture 1">
            <a:extLst>
              <a:ext uri="{FF2B5EF4-FFF2-40B4-BE49-F238E27FC236}">
                <a16:creationId xmlns:a16="http://schemas.microsoft.com/office/drawing/2014/main" id="{0F349957-F319-2722-65ED-F17555E82E8E}"/>
              </a:ext>
            </a:extLst>
          </p:cNvPr>
          <p:cNvPicPr>
            <a:picLocks noChangeAspect="1"/>
          </p:cNvPicPr>
          <p:nvPr/>
        </p:nvPicPr>
        <p:blipFill>
          <a:blip r:embed="rId4"/>
          <a:srcRect l="2619" r="2619"/>
          <a:stretch/>
        </p:blipFill>
        <p:spPr>
          <a:xfrm>
            <a:off x="4093985" y="2493067"/>
            <a:ext cx="3079077" cy="3249278"/>
          </a:xfrm>
          <a:prstGeom prst="roundRect">
            <a:avLst>
              <a:gd name="adj" fmla="val 8594"/>
            </a:avLst>
          </a:prstGeom>
          <a:solidFill>
            <a:srgbClr val="FFFFFF">
              <a:shade val="85000"/>
            </a:srgbClr>
          </a:solidFill>
          <a:ln>
            <a:solidFill>
              <a:schemeClr val="bg1">
                <a:lumMod val="75000"/>
              </a:schemeClr>
            </a:solidFill>
          </a:ln>
          <a:effectLst/>
        </p:spPr>
      </p:pic>
    </p:spTree>
    <p:extLst>
      <p:ext uri="{BB962C8B-B14F-4D97-AF65-F5344CB8AC3E}">
        <p14:creationId xmlns:p14="http://schemas.microsoft.com/office/powerpoint/2010/main" val="209474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6377</TotalTime>
  <Words>1811</Words>
  <Application>Microsoft Office PowerPoint</Application>
  <PresentationFormat>Widescreen</PresentationFormat>
  <Paragraphs>340</Paragraphs>
  <Slides>62</Slides>
  <Notes>54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2" baseType="lpstr">
      <vt:lpstr>等线</vt:lpstr>
      <vt:lpstr>Abadi</vt:lpstr>
      <vt:lpstr>Arial</vt:lpstr>
      <vt:lpstr>Calibri</vt:lpstr>
      <vt:lpstr>Posterama Text Black</vt:lpstr>
      <vt:lpstr>Posterama Text Black (Headings)</vt:lpstr>
      <vt:lpstr>Posterama Text SemiBold</vt:lpstr>
      <vt:lpstr>Segoe UI Historic</vt:lpstr>
      <vt:lpstr>Office 主题​​</vt:lpstr>
      <vt:lpstr>Visio</vt:lpstr>
      <vt:lpstr>Developing A Student Exchange Management System</vt:lpstr>
      <vt:lpstr>Agenda</vt:lpstr>
      <vt:lpstr>Introduction</vt:lpstr>
      <vt:lpstr>Offer  Life cycle</vt:lpstr>
      <vt:lpstr>Problem Statement</vt:lpstr>
      <vt:lpstr>Lack of visibility</vt:lpstr>
      <vt:lpstr>Potential for incorrect information</vt:lpstr>
      <vt:lpstr>Resource wastage</vt:lpstr>
      <vt:lpstr>Resource wastage</vt:lpstr>
      <vt:lpstr>Solution</vt:lpstr>
      <vt:lpstr>Related Works</vt:lpstr>
      <vt:lpstr>Türkiye Scholarships Burslari </vt:lpstr>
      <vt:lpstr>One Young World</vt:lpstr>
      <vt:lpstr>PowerPoint Presentation</vt:lpstr>
      <vt:lpstr>System Requirements</vt:lpstr>
      <vt:lpstr>Functional Requirements </vt:lpstr>
      <vt:lpstr>1. Log in</vt:lpstr>
      <vt:lpstr>2. Forgot password</vt:lpstr>
      <vt:lpstr>Reset password</vt:lpstr>
      <vt:lpstr>Dashboard</vt:lpstr>
      <vt:lpstr>3. View available offers</vt:lpstr>
      <vt:lpstr>Columns control</vt:lpstr>
      <vt:lpstr>4. Submit for offer</vt:lpstr>
      <vt:lpstr>Offer details</vt:lpstr>
      <vt:lpstr>5. View requests</vt:lpstr>
      <vt:lpstr>6. Cancel request</vt:lpstr>
      <vt:lpstr>Functional Requirements </vt:lpstr>
      <vt:lpstr>1. View published offers</vt:lpstr>
      <vt:lpstr>Offer details</vt:lpstr>
      <vt:lpstr>2. View pending offers</vt:lpstr>
      <vt:lpstr>3. View archived offers</vt:lpstr>
      <vt:lpstr>4. View applied students</vt:lpstr>
      <vt:lpstr>Export applied students</vt:lpstr>
      <vt:lpstr>5. View student archive</vt:lpstr>
      <vt:lpstr>6. View student details</vt:lpstr>
      <vt:lpstr>7. Add/Edit note for request</vt:lpstr>
      <vt:lpstr>8. Send e-mail to student</vt:lpstr>
      <vt:lpstr>9. Assign student</vt:lpstr>
      <vt:lpstr>Non-Functional Requirements </vt:lpstr>
      <vt:lpstr>Software Analysis and Design</vt:lpstr>
      <vt:lpstr>Relational  schema  diagram</vt:lpstr>
      <vt:lpstr>Entity  relationship  diagram</vt:lpstr>
      <vt:lpstr>Use case diagram</vt:lpstr>
      <vt:lpstr>Domain  model class  diagram</vt:lpstr>
      <vt:lpstr>Fully developed use case descriptions</vt:lpstr>
      <vt:lpstr>Dialog design and GUI interface</vt:lpstr>
      <vt:lpstr>System sequence diagram</vt:lpstr>
      <vt:lpstr>State machine diagram</vt:lpstr>
      <vt:lpstr>Network diagram</vt:lpstr>
      <vt:lpstr>Activity  diagram</vt:lpstr>
      <vt:lpstr>Design  class  diagram</vt:lpstr>
      <vt:lpstr>Methodology and Technologies</vt:lpstr>
      <vt:lpstr>Integrated Development Environment</vt:lpstr>
      <vt:lpstr>Frontend Technologies </vt:lpstr>
      <vt:lpstr>Backend Technologies </vt:lpstr>
      <vt:lpstr>Powerful Tools &amp; Libraries </vt:lpstr>
      <vt:lpstr>Video</vt:lpstr>
      <vt:lpstr>Click here to open video</vt:lpstr>
      <vt:lpstr>Challenges</vt:lpstr>
      <vt:lpstr>Future Visions</vt:lpstr>
      <vt:lpstr>Faces Behind the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Student Exchange Management System</dc:title>
  <dc:creator>mohammadameen abuhasan</dc:creator>
  <cp:lastModifiedBy>mohammadameen abuhasan</cp:lastModifiedBy>
  <cp:revision>183</cp:revision>
  <dcterms:created xsi:type="dcterms:W3CDTF">2023-06-15T10:34:59Z</dcterms:created>
  <dcterms:modified xsi:type="dcterms:W3CDTF">2023-06-21T13:08:45Z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2023-06-15T12:34:41Z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393b5b23-303d-48dd-b517-cace2d9b420d</vt:lpwstr>
  </property>
  <property fmtid="{D5CDD505-2E9C-101B-9397-08002B2CF9AE}" pid="8" name="MSIP_Label_defa4170-0d19-0005-0004-bc88714345d2_ActionId">
    <vt:lpwstr>c55f416f-3c76-4c2d-a613-601e4a3ea5fc</vt:lpwstr>
  </property>
  <property fmtid="{D5CDD505-2E9C-101B-9397-08002B2CF9AE}" pid="9" name="MSIP_Label_defa4170-0d19-0005-0004-bc88714345d2_ContentBits">
    <vt:lpwstr>0</vt:lpwstr>
  </property>
</Properties>
</file>